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65" r:id="rId1"/>
  </p:sldMasterIdLst>
  <p:notesMasterIdLst>
    <p:notesMasterId r:id="rId15"/>
  </p:notesMasterIdLst>
  <p:handoutMasterIdLst>
    <p:handoutMasterId r:id="rId16"/>
  </p:handoutMasterIdLst>
  <p:sldIdLst>
    <p:sldId id="441" r:id="rId2"/>
    <p:sldId id="445" r:id="rId3"/>
    <p:sldId id="453" r:id="rId4"/>
    <p:sldId id="459" r:id="rId5"/>
    <p:sldId id="460" r:id="rId6"/>
    <p:sldId id="447" r:id="rId7"/>
    <p:sldId id="454" r:id="rId8"/>
    <p:sldId id="461" r:id="rId9"/>
    <p:sldId id="455" r:id="rId10"/>
    <p:sldId id="456" r:id="rId11"/>
    <p:sldId id="457" r:id="rId12"/>
    <p:sldId id="458" r:id="rId13"/>
    <p:sldId id="462" r:id="rId14"/>
  </p:sldIdLst>
  <p:sldSz cx="9144000" cy="6858000" type="screen4x3"/>
  <p:notesSz cx="6743700" cy="98933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S PGothic" charset="0"/>
        <a:cs typeface="MS PGothic" charset="0"/>
      </a:defRPr>
    </a:lvl1pPr>
    <a:lvl2pPr marL="457200" algn="l" rtl="0" eaLnBrk="0" fontAlgn="base" hangingPunct="0">
      <a:spcBef>
        <a:spcPct val="0"/>
      </a:spcBef>
      <a:spcAft>
        <a:spcPct val="0"/>
      </a:spcAft>
      <a:defRPr sz="2400" kern="1200">
        <a:solidFill>
          <a:schemeClr val="tx1"/>
        </a:solidFill>
        <a:latin typeface="Times New Roman" charset="0"/>
        <a:ea typeface="MS PGothic" charset="0"/>
        <a:cs typeface="MS PGothic" charset="0"/>
      </a:defRPr>
    </a:lvl2pPr>
    <a:lvl3pPr marL="914400" algn="l" rtl="0" eaLnBrk="0" fontAlgn="base" hangingPunct="0">
      <a:spcBef>
        <a:spcPct val="0"/>
      </a:spcBef>
      <a:spcAft>
        <a:spcPct val="0"/>
      </a:spcAft>
      <a:defRPr sz="2400" kern="1200">
        <a:solidFill>
          <a:schemeClr val="tx1"/>
        </a:solidFill>
        <a:latin typeface="Times New Roman" charset="0"/>
        <a:ea typeface="MS PGothic" charset="0"/>
        <a:cs typeface="MS PGothic" charset="0"/>
      </a:defRPr>
    </a:lvl3pPr>
    <a:lvl4pPr marL="1371600" algn="l" rtl="0" eaLnBrk="0" fontAlgn="base" hangingPunct="0">
      <a:spcBef>
        <a:spcPct val="0"/>
      </a:spcBef>
      <a:spcAft>
        <a:spcPct val="0"/>
      </a:spcAft>
      <a:defRPr sz="2400" kern="1200">
        <a:solidFill>
          <a:schemeClr val="tx1"/>
        </a:solidFill>
        <a:latin typeface="Times New Roman" charset="0"/>
        <a:ea typeface="MS PGothic" charset="0"/>
        <a:cs typeface="MS PGothic" charset="0"/>
      </a:defRPr>
    </a:lvl4pPr>
    <a:lvl5pPr marL="1828800" algn="l" rtl="0" eaLnBrk="0" fontAlgn="base" hangingPunct="0">
      <a:spcBef>
        <a:spcPct val="0"/>
      </a:spcBef>
      <a:spcAft>
        <a:spcPct val="0"/>
      </a:spcAft>
      <a:defRPr sz="2400" kern="1200">
        <a:solidFill>
          <a:schemeClr val="tx1"/>
        </a:solidFill>
        <a:latin typeface="Times New Roman" charset="0"/>
        <a:ea typeface="MS PGothic" charset="0"/>
        <a:cs typeface="MS PGothic" charset="0"/>
      </a:defRPr>
    </a:lvl5pPr>
    <a:lvl6pPr marL="2286000" algn="l" defTabSz="457200" rtl="0" eaLnBrk="1" latinLnBrk="0" hangingPunct="1">
      <a:defRPr sz="2400" kern="1200">
        <a:solidFill>
          <a:schemeClr val="tx1"/>
        </a:solidFill>
        <a:latin typeface="Times New Roman" charset="0"/>
        <a:ea typeface="MS PGothic" charset="0"/>
        <a:cs typeface="MS PGothic" charset="0"/>
      </a:defRPr>
    </a:lvl6pPr>
    <a:lvl7pPr marL="2743200" algn="l" defTabSz="457200" rtl="0" eaLnBrk="1" latinLnBrk="0" hangingPunct="1">
      <a:defRPr sz="2400" kern="1200">
        <a:solidFill>
          <a:schemeClr val="tx1"/>
        </a:solidFill>
        <a:latin typeface="Times New Roman" charset="0"/>
        <a:ea typeface="MS PGothic" charset="0"/>
        <a:cs typeface="MS PGothic" charset="0"/>
      </a:defRPr>
    </a:lvl7pPr>
    <a:lvl8pPr marL="3200400" algn="l" defTabSz="457200" rtl="0" eaLnBrk="1" latinLnBrk="0" hangingPunct="1">
      <a:defRPr sz="2400" kern="1200">
        <a:solidFill>
          <a:schemeClr val="tx1"/>
        </a:solidFill>
        <a:latin typeface="Times New Roman" charset="0"/>
        <a:ea typeface="MS PGothic" charset="0"/>
        <a:cs typeface="MS PGothic" charset="0"/>
      </a:defRPr>
    </a:lvl8pPr>
    <a:lvl9pPr marL="3657600" algn="l" defTabSz="457200" rtl="0" eaLnBrk="1" latinLnBrk="0" hangingPunct="1">
      <a:defRPr sz="2400" kern="1200">
        <a:solidFill>
          <a:schemeClr val="tx1"/>
        </a:solidFill>
        <a:latin typeface="Times New Roman"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8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22588"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GB"/>
          </a:p>
        </p:txBody>
      </p:sp>
      <p:sp>
        <p:nvSpPr>
          <p:cNvPr id="113667" name="Rectangle 3"/>
          <p:cNvSpPr>
            <a:spLocks noGrp="1" noChangeArrowheads="1"/>
          </p:cNvSpPr>
          <p:nvPr>
            <p:ph type="dt" sz="quarter" idx="1"/>
          </p:nvPr>
        </p:nvSpPr>
        <p:spPr bwMode="auto">
          <a:xfrm>
            <a:off x="3821113" y="0"/>
            <a:ext cx="2922587"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GB"/>
          </a:p>
        </p:txBody>
      </p:sp>
      <p:sp>
        <p:nvSpPr>
          <p:cNvPr id="113668" name="Rectangle 4"/>
          <p:cNvSpPr>
            <a:spLocks noGrp="1" noChangeArrowheads="1"/>
          </p:cNvSpPr>
          <p:nvPr>
            <p:ph type="ftr" sz="quarter" idx="2"/>
          </p:nvPr>
        </p:nvSpPr>
        <p:spPr bwMode="auto">
          <a:xfrm>
            <a:off x="0" y="9398000"/>
            <a:ext cx="292258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GB"/>
          </a:p>
        </p:txBody>
      </p:sp>
      <p:sp>
        <p:nvSpPr>
          <p:cNvPr id="113669" name="Rectangle 5"/>
          <p:cNvSpPr>
            <a:spLocks noGrp="1" noChangeArrowheads="1"/>
          </p:cNvSpPr>
          <p:nvPr>
            <p:ph type="sldNum" sz="quarter" idx="3"/>
          </p:nvPr>
        </p:nvSpPr>
        <p:spPr bwMode="auto">
          <a:xfrm>
            <a:off x="3821113" y="9398000"/>
            <a:ext cx="2922587"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552A72E-A3A7-2946-9D41-6CB8DA26A1FF}" type="slidenum">
              <a:rPr lang="en-GB"/>
              <a:pPr/>
              <a:t>‹#›</a:t>
            </a:fld>
            <a:endParaRPr lang="en-GB"/>
          </a:p>
        </p:txBody>
      </p:sp>
    </p:spTree>
    <p:extLst>
      <p:ext uri="{BB962C8B-B14F-4D97-AF65-F5344CB8AC3E}">
        <p14:creationId xmlns:p14="http://schemas.microsoft.com/office/powerpoint/2010/main" val="3871621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22588"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27651" name="Rectangle 3"/>
          <p:cNvSpPr>
            <a:spLocks noGrp="1" noChangeArrowheads="1"/>
          </p:cNvSpPr>
          <p:nvPr>
            <p:ph type="dt" idx="1"/>
          </p:nvPr>
        </p:nvSpPr>
        <p:spPr bwMode="auto">
          <a:xfrm>
            <a:off x="3821113" y="0"/>
            <a:ext cx="2922587"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898525" y="741363"/>
            <a:ext cx="4946650" cy="37099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3" name="Rectangle 5"/>
          <p:cNvSpPr>
            <a:spLocks noGrp="1" noChangeArrowheads="1"/>
          </p:cNvSpPr>
          <p:nvPr>
            <p:ph type="body" sz="quarter" idx="3"/>
          </p:nvPr>
        </p:nvSpPr>
        <p:spPr bwMode="auto">
          <a:xfrm>
            <a:off x="898525" y="4699000"/>
            <a:ext cx="4946650" cy="4452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9398000"/>
            <a:ext cx="292258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27655" name="Rectangle 7"/>
          <p:cNvSpPr>
            <a:spLocks noGrp="1" noChangeArrowheads="1"/>
          </p:cNvSpPr>
          <p:nvPr>
            <p:ph type="sldNum" sz="quarter" idx="5"/>
          </p:nvPr>
        </p:nvSpPr>
        <p:spPr bwMode="auto">
          <a:xfrm>
            <a:off x="3821113" y="9398000"/>
            <a:ext cx="2922587"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24A3A11-C7D1-EE44-950B-1AC6EE3D8681}" type="slidenum">
              <a:rPr lang="en-US"/>
              <a:pPr/>
              <a:t>‹#›</a:t>
            </a:fld>
            <a:endParaRPr lang="en-US"/>
          </a:p>
        </p:txBody>
      </p:sp>
    </p:spTree>
    <p:extLst>
      <p:ext uri="{BB962C8B-B14F-4D97-AF65-F5344CB8AC3E}">
        <p14:creationId xmlns:p14="http://schemas.microsoft.com/office/powerpoint/2010/main" val="20737560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S PGothic" pitchFamily="34" charset="-128"/>
        <a:cs typeface="MS PGothic" charset="0"/>
      </a:defRPr>
    </a:lvl1pPr>
    <a:lvl2pPr marL="457200" algn="l" rtl="0" eaLnBrk="0" fontAlgn="base" hangingPunct="0">
      <a:spcBef>
        <a:spcPct val="30000"/>
      </a:spcBef>
      <a:spcAft>
        <a:spcPct val="0"/>
      </a:spcAft>
      <a:defRPr kumimoji="1" sz="1200" kern="1200">
        <a:solidFill>
          <a:schemeClr val="tx1"/>
        </a:solidFill>
        <a:latin typeface="Times New Roman" charset="0"/>
        <a:ea typeface="MS PGothic" pitchFamily="34" charset="-128"/>
        <a:cs typeface="MS PGothic" charset="0"/>
      </a:defRPr>
    </a:lvl2pPr>
    <a:lvl3pPr marL="914400" algn="l" rtl="0" eaLnBrk="0" fontAlgn="base" hangingPunct="0">
      <a:spcBef>
        <a:spcPct val="30000"/>
      </a:spcBef>
      <a:spcAft>
        <a:spcPct val="0"/>
      </a:spcAft>
      <a:defRPr kumimoji="1" sz="1200" kern="1200">
        <a:solidFill>
          <a:schemeClr val="tx1"/>
        </a:solidFill>
        <a:latin typeface="Times New Roman" charset="0"/>
        <a:ea typeface="MS PGothic" pitchFamily="34" charset="-128"/>
        <a:cs typeface="MS PGothic" charset="0"/>
      </a:defRPr>
    </a:lvl3pPr>
    <a:lvl4pPr marL="1371600" algn="l" rtl="0" eaLnBrk="0" fontAlgn="base" hangingPunct="0">
      <a:spcBef>
        <a:spcPct val="30000"/>
      </a:spcBef>
      <a:spcAft>
        <a:spcPct val="0"/>
      </a:spcAft>
      <a:defRPr kumimoji="1" sz="1200" kern="1200">
        <a:solidFill>
          <a:schemeClr val="tx1"/>
        </a:solidFill>
        <a:latin typeface="Times New Roman" charset="0"/>
        <a:ea typeface="MS PGothic" pitchFamily="34" charset="-128"/>
        <a:cs typeface="MS PGothic" charset="0"/>
      </a:defRPr>
    </a:lvl4pPr>
    <a:lvl5pPr marL="1828800" algn="l" rtl="0" eaLnBrk="0" fontAlgn="base" hangingPunct="0">
      <a:spcBef>
        <a:spcPct val="30000"/>
      </a:spcBef>
      <a:spcAft>
        <a:spcPct val="0"/>
      </a:spcAft>
      <a:defRPr kumimoji="1" sz="1200" kern="1200">
        <a:solidFill>
          <a:schemeClr val="tx1"/>
        </a:solidFill>
        <a:latin typeface="Times New Roman"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ian kuvan paikkamerkki 1"/>
          <p:cNvSpPr>
            <a:spLocks noGrp="1" noRot="1" noChangeAspect="1" noTextEdit="1"/>
          </p:cNvSpPr>
          <p:nvPr>
            <p:ph type="sldImg"/>
          </p:nvPr>
        </p:nvSpPr>
        <p:spPr>
          <a:ln/>
        </p:spPr>
      </p:sp>
      <p:sp>
        <p:nvSpPr>
          <p:cNvPr id="11267" name="Huomautusten paikkamerkki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kumimoji="1" lang="en-US" sz="1200" kern="1200" dirty="0" smtClean="0">
                <a:solidFill>
                  <a:schemeClr val="tx1"/>
                </a:solidFill>
                <a:effectLst/>
                <a:latin typeface="Times New Roman" charset="0"/>
                <a:ea typeface="MS PGothic" pitchFamily="34" charset="-128"/>
                <a:cs typeface="MS PGothic" charset="0"/>
              </a:rPr>
              <a:t>My study will focus on water and sanitation projects/</a:t>
            </a:r>
            <a:r>
              <a:rPr kumimoji="1" lang="en-US" sz="1200" kern="1200" dirty="0" err="1" smtClean="0">
                <a:solidFill>
                  <a:schemeClr val="tx1"/>
                </a:solidFill>
                <a:effectLst/>
                <a:latin typeface="Times New Roman" charset="0"/>
                <a:ea typeface="MS PGothic" pitchFamily="34" charset="-128"/>
                <a:cs typeface="MS PGothic" charset="0"/>
              </a:rPr>
              <a:t>programmes</a:t>
            </a:r>
            <a:r>
              <a:rPr kumimoji="1" lang="en-US" sz="1200" kern="1200" dirty="0" smtClean="0">
                <a:solidFill>
                  <a:schemeClr val="tx1"/>
                </a:solidFill>
                <a:effectLst/>
                <a:latin typeface="Times New Roman" charset="0"/>
                <a:ea typeface="MS PGothic" pitchFamily="34" charset="-128"/>
                <a:cs typeface="MS PGothic" charset="0"/>
              </a:rPr>
              <a:t> sponsored by Nordic countries (especially Finland) and implemented by local organizations in Tanzania.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The study aims at evaluating the sanitary situation of persons with disabilities (PWDs) living in this country, and it intends to study the way how Nordic development practice has understood the self-determination rights of Tanzanian PWDs and has ensured the inclusion of PWDs in the different development initiatives.</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By analyzing the data collected, the research aims at producing suggestions for development practice to help promoting and realizing self-determination rights of PWDs and to contribute to the reduction of inequalities.</a:t>
            </a:r>
            <a:endParaRPr kumimoji="1" lang="fi-FI" sz="1200" kern="1200" dirty="0">
              <a:solidFill>
                <a:schemeClr val="tx1"/>
              </a:solidFill>
              <a:effectLst/>
              <a:latin typeface="Times New Roman" charset="0"/>
              <a:ea typeface="MS PGothic" pitchFamily="34" charset="-128"/>
              <a:cs typeface="MS PGothic" charset="0"/>
            </a:endParaRPr>
          </a:p>
        </p:txBody>
      </p:sp>
      <p:sp>
        <p:nvSpPr>
          <p:cNvPr id="11268" name="Dian numeron paikkamerkki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C5FC5D48-C7B7-5148-AEAF-345B83318758}" type="slidenum">
              <a:rPr lang="en-US" sz="1200"/>
              <a:pPr/>
              <a:t>1</a:t>
            </a:fld>
            <a:endParaRPr lang="en-US" sz="1200"/>
          </a:p>
        </p:txBody>
      </p:sp>
    </p:spTree>
    <p:extLst>
      <p:ext uri="{BB962C8B-B14F-4D97-AF65-F5344CB8AC3E}">
        <p14:creationId xmlns:p14="http://schemas.microsoft.com/office/powerpoint/2010/main" val="2515182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ian kuvan paikkamerkki 1"/>
          <p:cNvSpPr>
            <a:spLocks noGrp="1" noRot="1" noChangeAspect="1" noTextEdit="1"/>
          </p:cNvSpPr>
          <p:nvPr>
            <p:ph type="sldImg"/>
          </p:nvPr>
        </p:nvSpPr>
        <p:spPr>
          <a:ln/>
        </p:spPr>
      </p:sp>
      <p:sp>
        <p:nvSpPr>
          <p:cNvPr id="25603" name="Huomautusten paikkamerkki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i-FI" dirty="0">
              <a:ea typeface="MS PGothic" charset="0"/>
            </a:endParaRPr>
          </a:p>
        </p:txBody>
      </p:sp>
      <p:sp>
        <p:nvSpPr>
          <p:cNvPr id="25604" name="Dian numeron paikkamerkki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8D5EC6C3-3442-114C-B454-749BF1C61B51}" type="slidenum">
              <a:rPr lang="en-US" sz="1200"/>
              <a:pPr/>
              <a:t>12</a:t>
            </a:fld>
            <a:endParaRPr lang="en-US" sz="1200"/>
          </a:p>
        </p:txBody>
      </p:sp>
    </p:spTree>
    <p:extLst>
      <p:ext uri="{BB962C8B-B14F-4D97-AF65-F5344CB8AC3E}">
        <p14:creationId xmlns:p14="http://schemas.microsoft.com/office/powerpoint/2010/main" val="3575824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924A3A11-C7D1-EE44-950B-1AC6EE3D8681}" type="slidenum">
              <a:rPr lang="en-US" smtClean="0"/>
              <a:pPr/>
              <a:t>13</a:t>
            </a:fld>
            <a:endParaRPr lang="en-US"/>
          </a:p>
        </p:txBody>
      </p:sp>
    </p:spTree>
    <p:extLst>
      <p:ext uri="{BB962C8B-B14F-4D97-AF65-F5344CB8AC3E}">
        <p14:creationId xmlns:p14="http://schemas.microsoft.com/office/powerpoint/2010/main" val="3496923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ian kuvan paikkamerkki 1"/>
          <p:cNvSpPr>
            <a:spLocks noGrp="1" noRot="1" noChangeAspect="1" noTextEdit="1"/>
          </p:cNvSpPr>
          <p:nvPr>
            <p:ph type="sldImg"/>
          </p:nvPr>
        </p:nvSpPr>
        <p:spPr>
          <a:ln/>
        </p:spPr>
      </p:sp>
      <p:sp>
        <p:nvSpPr>
          <p:cNvPr id="14339" name="Huomautusten paikkamerkki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kumimoji="1" lang="en-US" sz="1200" kern="1200" dirty="0" smtClean="0">
                <a:solidFill>
                  <a:schemeClr val="tx1"/>
                </a:solidFill>
                <a:effectLst/>
                <a:latin typeface="Times New Roman" charset="0"/>
                <a:ea typeface="MS PGothic" pitchFamily="34" charset="-128"/>
                <a:cs typeface="MS PGothic" charset="0"/>
              </a:rPr>
              <a:t>The global situation of the access to water and sanitation has been improving during the period of the Millennium development goals. </a:t>
            </a:r>
            <a:endParaRPr kumimoji="1" lang="fi-FI" sz="1200" kern="1200" dirty="0" smtClean="0">
              <a:solidFill>
                <a:schemeClr val="tx1"/>
              </a:solidFill>
              <a:effectLst/>
              <a:latin typeface="Times New Roman" charset="0"/>
              <a:ea typeface="MS PGothic" pitchFamily="34" charset="-128"/>
              <a:cs typeface="MS PGothic" charset="0"/>
            </a:endParaRPr>
          </a:p>
          <a:p>
            <a:endParaRPr kumimoji="1" lang="en-US"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The world has met the target of halving the proportion of people without access to improved sources of water, five years ahead of schedule</a:t>
            </a:r>
            <a:endParaRPr kumimoji="1" lang="fi-FI" sz="1200" kern="1200" dirty="0" smtClean="0">
              <a:solidFill>
                <a:schemeClr val="tx1"/>
              </a:solidFill>
              <a:effectLst/>
              <a:latin typeface="Times New Roman" charset="0"/>
              <a:ea typeface="MS PGothic" pitchFamily="34" charset="-128"/>
              <a:cs typeface="MS PGothic" charset="0"/>
            </a:endParaRPr>
          </a:p>
          <a:p>
            <a:endParaRPr kumimoji="1" lang="en-US"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However, little attention has been paid to the need of such access for PWDs.</a:t>
            </a:r>
            <a:endParaRPr kumimoji="1" lang="fi-FI" sz="1200" kern="1200" dirty="0" smtClean="0">
              <a:solidFill>
                <a:schemeClr val="tx1"/>
              </a:solidFill>
              <a:effectLst/>
              <a:latin typeface="Times New Roman" charset="0"/>
              <a:ea typeface="MS PGothic" pitchFamily="34" charset="-128"/>
              <a:cs typeface="MS PGothic" charset="0"/>
            </a:endParaRPr>
          </a:p>
          <a:p>
            <a:endParaRPr kumimoji="1" lang="en-US"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For example, in slum urban areas, sanitation facilities tend to be public and such premises hardly ever contemplate the needs of persons with disabilities. Consequently, many persons with disabilities are obliged to relieve themselves by using inadequate methods, such as defecating in plastic bags, which creates health threats for themselves and the community where they live.</a:t>
            </a:r>
            <a:endParaRPr kumimoji="1" lang="fi-FI" sz="1200" kern="1200" dirty="0" smtClean="0">
              <a:solidFill>
                <a:schemeClr val="tx1"/>
              </a:solidFill>
              <a:effectLst/>
              <a:latin typeface="Times New Roman" charset="0"/>
              <a:ea typeface="MS PGothic" pitchFamily="34" charset="-128"/>
              <a:cs typeface="MS PGothic" charset="0"/>
            </a:endParaRPr>
          </a:p>
          <a:p>
            <a:endParaRPr kumimoji="1" lang="en-US"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Moreover, it is hard to know the exact number of PWDs who face barriers when accessing sanitation services because disability-related data is rarely collected and usually household surveys tend to enquire and monitor the sanitation coverage only at a household level without paying attention to individual needs within the household.</a:t>
            </a:r>
            <a:endParaRPr kumimoji="1" lang="fi-FI" sz="1200" kern="1200" dirty="0" smtClean="0">
              <a:solidFill>
                <a:schemeClr val="tx1"/>
              </a:solidFill>
              <a:effectLst/>
              <a:latin typeface="Times New Roman" charset="0"/>
              <a:ea typeface="MS PGothic" pitchFamily="34" charset="-128"/>
              <a:cs typeface="MS PGothic" charset="0"/>
            </a:endParaRPr>
          </a:p>
          <a:p>
            <a:endParaRPr kumimoji="1" lang="en-US"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As a result, development initiatives have had the risk of been increasing inequalities of people with and without disabilities</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It has been only recently that development </a:t>
            </a:r>
            <a:r>
              <a:rPr kumimoji="1" lang="en-US" sz="1200" kern="1200" dirty="0" err="1" smtClean="0">
                <a:solidFill>
                  <a:schemeClr val="tx1"/>
                </a:solidFill>
                <a:effectLst/>
                <a:latin typeface="Times New Roman" charset="0"/>
                <a:ea typeface="MS PGothic" pitchFamily="34" charset="-128"/>
                <a:cs typeface="MS PGothic" charset="0"/>
              </a:rPr>
              <a:t>programmes</a:t>
            </a:r>
            <a:r>
              <a:rPr kumimoji="1" lang="en-US" sz="1200" kern="1200" dirty="0" smtClean="0">
                <a:solidFill>
                  <a:schemeClr val="tx1"/>
                </a:solidFill>
                <a:effectLst/>
                <a:latin typeface="Times New Roman" charset="0"/>
                <a:ea typeface="MS PGothic" pitchFamily="34" charset="-128"/>
                <a:cs typeface="MS PGothic" charset="0"/>
              </a:rPr>
              <a:t> have started to pay attention to this issue at least at the policy level. However, efforts have been limited and for example still today, the Finnish Official Development Aid targets less than 1% of budget to disability related projects and 99% of projects hardly ever include PWDs. </a:t>
            </a:r>
            <a:endParaRPr kumimoji="1" lang="fi-FI" sz="1200" kern="1200" dirty="0">
              <a:solidFill>
                <a:schemeClr val="tx1"/>
              </a:solidFill>
              <a:effectLst/>
              <a:latin typeface="Times New Roman" charset="0"/>
              <a:ea typeface="MS PGothic" pitchFamily="34" charset="-128"/>
              <a:cs typeface="MS PGothic" charset="0"/>
            </a:endParaRPr>
          </a:p>
        </p:txBody>
      </p:sp>
      <p:sp>
        <p:nvSpPr>
          <p:cNvPr id="14340" name="Dian numeron paikkamerkki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740EEC89-6BAC-FD4F-988E-0AA803A6CA36}" type="slidenum">
              <a:rPr lang="en-US" sz="1200"/>
              <a:pPr/>
              <a:t>3</a:t>
            </a:fld>
            <a:endParaRPr lang="en-US" sz="1200"/>
          </a:p>
        </p:txBody>
      </p:sp>
    </p:spTree>
    <p:extLst>
      <p:ext uri="{BB962C8B-B14F-4D97-AF65-F5344CB8AC3E}">
        <p14:creationId xmlns:p14="http://schemas.microsoft.com/office/powerpoint/2010/main" val="17382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kumimoji="1" lang="en-US" sz="1200" kern="1200" dirty="0" smtClean="0">
                <a:solidFill>
                  <a:schemeClr val="tx1"/>
                </a:solidFill>
                <a:effectLst/>
                <a:latin typeface="Times New Roman" charset="0"/>
                <a:ea typeface="MS PGothic" pitchFamily="34" charset="-128"/>
                <a:cs typeface="MS PGothic" charset="0"/>
              </a:rPr>
              <a:t>This study is based on the </a:t>
            </a:r>
            <a:r>
              <a:rPr kumimoji="1" lang="en-US" sz="1200" b="1" kern="1200" dirty="0" smtClean="0">
                <a:solidFill>
                  <a:schemeClr val="tx1"/>
                </a:solidFill>
                <a:effectLst/>
                <a:latin typeface="Times New Roman" charset="0"/>
                <a:ea typeface="MS PGothic" pitchFamily="34" charset="-128"/>
                <a:cs typeface="MS PGothic" charset="0"/>
              </a:rPr>
              <a:t>human rights-based approach (HRBA)</a:t>
            </a:r>
            <a:r>
              <a:rPr kumimoji="1" lang="en-US" sz="1200" kern="1200" dirty="0" smtClean="0">
                <a:solidFill>
                  <a:schemeClr val="tx1"/>
                </a:solidFill>
                <a:effectLst/>
                <a:latin typeface="Times New Roman" charset="0"/>
                <a:ea typeface="MS PGothic" pitchFamily="34" charset="-128"/>
                <a:cs typeface="MS PGothic" charset="0"/>
              </a:rPr>
              <a:t> to development, a conceptual framework that has two goals:</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 </a:t>
            </a:r>
            <a:endParaRPr kumimoji="1" lang="fi-FI" sz="1200" kern="1200" dirty="0" smtClean="0">
              <a:solidFill>
                <a:schemeClr val="tx1"/>
              </a:solidFill>
              <a:effectLst/>
              <a:latin typeface="Times New Roman" charset="0"/>
              <a:ea typeface="MS PGothic" pitchFamily="34" charset="-128"/>
              <a:cs typeface="MS PGothic" charset="0"/>
            </a:endParaRPr>
          </a:p>
          <a:p>
            <a:pPr lvl="0"/>
            <a:r>
              <a:rPr kumimoji="1" lang="en-US" sz="1200" kern="1200" dirty="0" smtClean="0">
                <a:solidFill>
                  <a:schemeClr val="tx1"/>
                </a:solidFill>
                <a:effectLst/>
                <a:latin typeface="Times New Roman" charset="0"/>
                <a:ea typeface="MS PGothic" pitchFamily="34" charset="-128"/>
                <a:cs typeface="MS PGothic" charset="0"/>
              </a:rPr>
              <a:t>To strengthen the capacity of duty bearers so they can respect, protect and fulfil their human rights obligations</a:t>
            </a:r>
            <a:endParaRPr kumimoji="1" lang="fi-FI" sz="1200" kern="1200" dirty="0" smtClean="0">
              <a:solidFill>
                <a:schemeClr val="tx1"/>
              </a:solidFill>
              <a:effectLst/>
              <a:latin typeface="Times New Roman" charset="0"/>
              <a:ea typeface="MS PGothic" pitchFamily="34" charset="-128"/>
              <a:cs typeface="MS PGothic" charset="0"/>
            </a:endParaRPr>
          </a:p>
          <a:p>
            <a:pPr lvl="0"/>
            <a:r>
              <a:rPr kumimoji="1" lang="en-US" sz="1200" kern="1200" dirty="0" smtClean="0">
                <a:solidFill>
                  <a:schemeClr val="tx1"/>
                </a:solidFill>
                <a:effectLst/>
                <a:latin typeface="Times New Roman" charset="0"/>
                <a:ea typeface="MS PGothic" pitchFamily="34" charset="-128"/>
                <a:cs typeface="MS PGothic" charset="0"/>
              </a:rPr>
              <a:t>To empower rights holders so they are capable to demand and claim for their human rights to be respected, protected and fulfilled.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The HRBA is based on six core principles: participation, accountability, equality and non-discrimination, transparency, and empowerment. Such principles should be taken into account for programming, legislation, policy and implementation at all levels and between all actors.</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The Nordic countries have been applying the HRBA to their development policy for years. For example: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Sweden and Denmark identify non-discrimination, participation, transparency and accountability as the core principles of their human rights-based approach to development</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Finland states that universality, self-determination, non-discrimination and equality guide its development policy </a:t>
            </a:r>
            <a:r>
              <a:rPr kumimoji="1" lang="en-US" sz="1200" kern="1200" dirty="0" err="1" smtClean="0">
                <a:solidFill>
                  <a:schemeClr val="tx1"/>
                </a:solidFill>
                <a:effectLst/>
                <a:latin typeface="Times New Roman" charset="0"/>
                <a:ea typeface="MS PGothic" pitchFamily="34" charset="-128"/>
                <a:cs typeface="MS PGothic" charset="0"/>
              </a:rPr>
              <a:t>programme</a:t>
            </a:r>
            <a:r>
              <a:rPr kumimoji="1" lang="en-US" sz="1200" kern="1200" dirty="0" smtClean="0">
                <a:solidFill>
                  <a:schemeClr val="tx1"/>
                </a:solidFill>
                <a:effectLst/>
                <a:latin typeface="Times New Roman" charset="0"/>
                <a:ea typeface="MS PGothic" pitchFamily="34" charset="-128"/>
                <a:cs typeface="MS PGothic" charset="0"/>
              </a:rPr>
              <a:t>.</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In addition, the HRBA to development has a great variety of suggestions to development work related with disability and to its operationalization. For instance, it calls for rights-based actions instead of charity.</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This research is also centered on the concept of </a:t>
            </a:r>
            <a:r>
              <a:rPr kumimoji="1" lang="en-US" sz="1200" b="1" kern="1200" dirty="0" smtClean="0">
                <a:solidFill>
                  <a:schemeClr val="tx1"/>
                </a:solidFill>
                <a:effectLst/>
                <a:latin typeface="Times New Roman" charset="0"/>
                <a:ea typeface="MS PGothic" pitchFamily="34" charset="-128"/>
                <a:cs typeface="MS PGothic" charset="0"/>
              </a:rPr>
              <a:t>self-determination</a:t>
            </a:r>
            <a:r>
              <a:rPr kumimoji="1" lang="en-US" sz="1200" kern="1200" dirty="0" smtClean="0">
                <a:solidFill>
                  <a:schemeClr val="tx1"/>
                </a:solidFill>
                <a:effectLst/>
                <a:latin typeface="Times New Roman" charset="0"/>
                <a:ea typeface="MS PGothic" pitchFamily="34" charset="-128"/>
                <a:cs typeface="MS PGothic" charset="0"/>
              </a:rPr>
              <a:t> which has been widely studied by international law and it is often associated with the capacity of sovereign states to declare their independent statehood.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However, this concept has started to be regarded as a human right although it has been little explored in the HRBA literature.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In disability studies, self-determination includes several elements such as the ability to communicate and take individual decisions, the ability to control resources to obtain needed services or support, and the opportunity to participate in community activities.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smtClean="0">
                <a:solidFill>
                  <a:schemeClr val="tx1"/>
                </a:solidFill>
                <a:effectLst/>
                <a:latin typeface="Times New Roman" charset="0"/>
                <a:ea typeface="MS PGothic" pitchFamily="34" charset="-128"/>
                <a:cs typeface="MS PGothic" charset="0"/>
              </a:rPr>
              <a:t>The short background information I gave to you, shows that the self-determination of PWDs has been too frequently watered down in international and development cooperation activities and replaced by for example the representation or consultation of a limited number of PWDs in the best of the cases. </a:t>
            </a:r>
            <a:endParaRPr kumimoji="1" lang="fi-FI" sz="1200" kern="1200">
              <a:solidFill>
                <a:schemeClr val="tx1"/>
              </a:solidFill>
              <a:effectLst/>
              <a:latin typeface="Times New Roman" charset="0"/>
              <a:ea typeface="MS PGothic" pitchFamily="34" charset="-128"/>
              <a:cs typeface="MS PGothic" charset="0"/>
            </a:endParaRPr>
          </a:p>
        </p:txBody>
      </p:sp>
      <p:sp>
        <p:nvSpPr>
          <p:cNvPr id="4" name="Dian numeron paikkamerkki 3"/>
          <p:cNvSpPr>
            <a:spLocks noGrp="1"/>
          </p:cNvSpPr>
          <p:nvPr>
            <p:ph type="sldNum" sz="quarter" idx="10"/>
          </p:nvPr>
        </p:nvSpPr>
        <p:spPr/>
        <p:txBody>
          <a:bodyPr/>
          <a:lstStyle/>
          <a:p>
            <a:fld id="{924A3A11-C7D1-EE44-950B-1AC6EE3D8681}" type="slidenum">
              <a:rPr lang="en-US" smtClean="0"/>
              <a:pPr/>
              <a:t>4</a:t>
            </a:fld>
            <a:endParaRPr lang="en-US"/>
          </a:p>
        </p:txBody>
      </p:sp>
    </p:spTree>
    <p:extLst>
      <p:ext uri="{BB962C8B-B14F-4D97-AF65-F5344CB8AC3E}">
        <p14:creationId xmlns:p14="http://schemas.microsoft.com/office/powerpoint/2010/main" val="1467515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an kuvan paikkamerkki 1"/>
          <p:cNvSpPr>
            <a:spLocks noGrp="1" noRot="1" noChangeAspect="1" noTextEdit="1"/>
          </p:cNvSpPr>
          <p:nvPr>
            <p:ph type="sldImg"/>
          </p:nvPr>
        </p:nvSpPr>
        <p:spPr>
          <a:ln/>
        </p:spPr>
      </p:sp>
      <p:sp>
        <p:nvSpPr>
          <p:cNvPr id="16387" name="Huomautusten paikkamerkki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i-FI" dirty="0" err="1" smtClean="0">
                <a:ea typeface="MS PGothic" charset="0"/>
              </a:rPr>
              <a:t>So</a:t>
            </a:r>
            <a:r>
              <a:rPr lang="fi-FI" dirty="0" smtClean="0">
                <a:ea typeface="MS PGothic" charset="0"/>
              </a:rPr>
              <a:t>, </a:t>
            </a:r>
            <a:r>
              <a:rPr lang="fi-FI" dirty="0" err="1" smtClean="0">
                <a:ea typeface="MS PGothic" charset="0"/>
              </a:rPr>
              <a:t>how</a:t>
            </a:r>
            <a:r>
              <a:rPr lang="fi-FI" dirty="0" smtClean="0">
                <a:ea typeface="MS PGothic" charset="0"/>
              </a:rPr>
              <a:t> I </a:t>
            </a:r>
            <a:r>
              <a:rPr lang="fi-FI" dirty="0" err="1" smtClean="0">
                <a:ea typeface="MS PGothic" charset="0"/>
              </a:rPr>
              <a:t>do</a:t>
            </a:r>
            <a:r>
              <a:rPr lang="fi-FI" dirty="0" smtClean="0">
                <a:ea typeface="MS PGothic" charset="0"/>
              </a:rPr>
              <a:t> </a:t>
            </a:r>
            <a:r>
              <a:rPr lang="fi-FI" dirty="0" err="1" smtClean="0">
                <a:ea typeface="MS PGothic" charset="0"/>
              </a:rPr>
              <a:t>this</a:t>
            </a:r>
            <a:r>
              <a:rPr lang="fi-FI" dirty="0" smtClean="0">
                <a:ea typeface="MS PGothic" charset="0"/>
              </a:rPr>
              <a:t>?</a:t>
            </a:r>
          </a:p>
          <a:p>
            <a:r>
              <a:rPr lang="fi-FI" dirty="0" err="1" smtClean="0">
                <a:ea typeface="MS PGothic" charset="0"/>
              </a:rPr>
              <a:t>We</a:t>
            </a:r>
            <a:r>
              <a:rPr lang="fi-FI" dirty="0" smtClean="0">
                <a:ea typeface="MS PGothic" charset="0"/>
              </a:rPr>
              <a:t> </a:t>
            </a:r>
            <a:r>
              <a:rPr lang="fi-FI" dirty="0" err="1" smtClean="0">
                <a:ea typeface="MS PGothic" charset="0"/>
              </a:rPr>
              <a:t>have</a:t>
            </a:r>
            <a:r>
              <a:rPr lang="fi-FI" dirty="0" smtClean="0">
                <a:ea typeface="MS PGothic" charset="0"/>
              </a:rPr>
              <a:t> </a:t>
            </a:r>
            <a:r>
              <a:rPr lang="fi-FI" dirty="0" err="1" smtClean="0">
                <a:ea typeface="MS PGothic" charset="0"/>
              </a:rPr>
              <a:t>carried</a:t>
            </a:r>
            <a:r>
              <a:rPr lang="fi-FI" dirty="0" smtClean="0">
                <a:ea typeface="MS PGothic" charset="0"/>
              </a:rPr>
              <a:t> out </a:t>
            </a:r>
            <a:r>
              <a:rPr lang="fi-FI" dirty="0" err="1" smtClean="0">
                <a:ea typeface="MS PGothic" charset="0"/>
              </a:rPr>
              <a:t>two</a:t>
            </a:r>
            <a:r>
              <a:rPr lang="fi-FI" dirty="0" smtClean="0">
                <a:ea typeface="MS PGothic" charset="0"/>
              </a:rPr>
              <a:t> </a:t>
            </a:r>
            <a:r>
              <a:rPr lang="fi-FI" dirty="0" err="1" smtClean="0">
                <a:ea typeface="MS PGothic" charset="0"/>
              </a:rPr>
              <a:t>field</a:t>
            </a:r>
            <a:r>
              <a:rPr lang="fi-FI" dirty="0" smtClean="0">
                <a:ea typeface="MS PGothic" charset="0"/>
              </a:rPr>
              <a:t> </a:t>
            </a:r>
            <a:r>
              <a:rPr lang="fi-FI" dirty="0" err="1" smtClean="0">
                <a:ea typeface="MS PGothic" charset="0"/>
              </a:rPr>
              <a:t>works</a:t>
            </a:r>
            <a:r>
              <a:rPr lang="fi-FI" dirty="0" smtClean="0">
                <a:ea typeface="MS PGothic" charset="0"/>
              </a:rPr>
              <a:t>.</a:t>
            </a:r>
            <a:r>
              <a:rPr lang="fi-FI" baseline="0" dirty="0" smtClean="0">
                <a:ea typeface="MS PGothic" charset="0"/>
              </a:rPr>
              <a:t> </a:t>
            </a:r>
            <a:endParaRPr lang="fi-FI" dirty="0" smtClean="0">
              <a:ea typeface="MS PGothic" charset="0"/>
            </a:endParaRPr>
          </a:p>
          <a:p>
            <a:endParaRPr lang="fi-FI" dirty="0" smtClean="0">
              <a:ea typeface="MS PGothic" charset="0"/>
            </a:endParaRPr>
          </a:p>
          <a:p>
            <a:r>
              <a:rPr lang="fi-FI" dirty="0" smtClean="0">
                <a:ea typeface="MS PGothic" charset="0"/>
              </a:rPr>
              <a:t>-</a:t>
            </a:r>
            <a:r>
              <a:rPr lang="fi-FI" baseline="0" dirty="0" smtClean="0">
                <a:ea typeface="MS PGothic" charset="0"/>
              </a:rPr>
              <a:t> </a:t>
            </a:r>
            <a:r>
              <a:rPr lang="fi-FI" baseline="0" dirty="0" err="1" smtClean="0">
                <a:ea typeface="MS PGothic" charset="0"/>
              </a:rPr>
              <a:t>Conducted</a:t>
            </a:r>
            <a:r>
              <a:rPr lang="fi-FI" baseline="0" dirty="0" smtClean="0">
                <a:ea typeface="MS PGothic" charset="0"/>
              </a:rPr>
              <a:t> a </a:t>
            </a:r>
            <a:r>
              <a:rPr lang="fi-FI" baseline="0" dirty="0" err="1" smtClean="0">
                <a:ea typeface="MS PGothic" charset="0"/>
              </a:rPr>
              <a:t>survey</a:t>
            </a:r>
            <a:r>
              <a:rPr lang="fi-FI" baseline="0" dirty="0" smtClean="0">
                <a:ea typeface="MS PGothic" charset="0"/>
              </a:rPr>
              <a:t> to </a:t>
            </a:r>
            <a:r>
              <a:rPr lang="fi-FI" baseline="0" dirty="0" err="1" smtClean="0">
                <a:ea typeface="MS PGothic" charset="0"/>
              </a:rPr>
              <a:t>Finnish</a:t>
            </a:r>
            <a:r>
              <a:rPr lang="fi-FI" baseline="0" dirty="0" smtClean="0">
                <a:ea typeface="MS PGothic" charset="0"/>
              </a:rPr>
              <a:t> </a:t>
            </a:r>
            <a:r>
              <a:rPr lang="fi-FI" baseline="0" dirty="0" err="1" smtClean="0">
                <a:ea typeface="MS PGothic" charset="0"/>
              </a:rPr>
              <a:t>wash</a:t>
            </a:r>
            <a:r>
              <a:rPr lang="fi-FI" baseline="0" dirty="0" smtClean="0">
                <a:ea typeface="MS PGothic" charset="0"/>
              </a:rPr>
              <a:t> </a:t>
            </a:r>
            <a:r>
              <a:rPr lang="fi-FI" baseline="0" dirty="0" err="1" smtClean="0">
                <a:ea typeface="MS PGothic" charset="0"/>
              </a:rPr>
              <a:t>stakeholders</a:t>
            </a:r>
            <a:r>
              <a:rPr lang="fi-FI" baseline="0" dirty="0" smtClean="0">
                <a:ea typeface="MS PGothic" charset="0"/>
              </a:rPr>
              <a:t> </a:t>
            </a:r>
            <a:r>
              <a:rPr lang="fi-FI" baseline="0" dirty="0" err="1" smtClean="0">
                <a:ea typeface="MS PGothic" charset="0"/>
              </a:rPr>
              <a:t>where</a:t>
            </a:r>
            <a:r>
              <a:rPr lang="fi-FI" baseline="0" dirty="0" smtClean="0">
                <a:ea typeface="MS PGothic" charset="0"/>
              </a:rPr>
              <a:t> </a:t>
            </a:r>
            <a:r>
              <a:rPr lang="fi-FI" baseline="0" dirty="0" err="1" smtClean="0">
                <a:ea typeface="MS PGothic" charset="0"/>
              </a:rPr>
              <a:t>we</a:t>
            </a:r>
            <a:r>
              <a:rPr lang="fi-FI" baseline="0" dirty="0" smtClean="0">
                <a:ea typeface="MS PGothic" charset="0"/>
              </a:rPr>
              <a:t> </a:t>
            </a:r>
            <a:r>
              <a:rPr lang="fi-FI" baseline="0" dirty="0" err="1" smtClean="0">
                <a:ea typeface="MS PGothic" charset="0"/>
              </a:rPr>
              <a:t>asked</a:t>
            </a:r>
            <a:r>
              <a:rPr lang="fi-FI" baseline="0" dirty="0" smtClean="0">
                <a:ea typeface="MS PGothic" charset="0"/>
              </a:rPr>
              <a:t> </a:t>
            </a:r>
            <a:r>
              <a:rPr lang="fi-FI" baseline="0" dirty="0" err="1" smtClean="0">
                <a:ea typeface="MS PGothic" charset="0"/>
              </a:rPr>
              <a:t>about</a:t>
            </a:r>
            <a:r>
              <a:rPr lang="fi-FI" baseline="0" dirty="0" smtClean="0">
                <a:ea typeface="MS PGothic" charset="0"/>
              </a:rPr>
              <a:t> </a:t>
            </a:r>
            <a:r>
              <a:rPr lang="fi-FI" baseline="0" dirty="0" err="1" smtClean="0">
                <a:ea typeface="MS PGothic" charset="0"/>
              </a:rPr>
              <a:t>their</a:t>
            </a:r>
            <a:r>
              <a:rPr lang="fi-FI" baseline="0" dirty="0" smtClean="0">
                <a:ea typeface="MS PGothic" charset="0"/>
              </a:rPr>
              <a:t> </a:t>
            </a:r>
            <a:r>
              <a:rPr lang="en-US" dirty="0" smtClean="0"/>
              <a:t>experiences in including persons with disabilities in their WASH projects/</a:t>
            </a:r>
            <a:r>
              <a:rPr lang="en-US" dirty="0" err="1" smtClean="0"/>
              <a:t>programmes</a:t>
            </a:r>
            <a:endParaRPr lang="fi-FI" dirty="0" smtClean="0">
              <a:ea typeface="MS PGothic" charset="0"/>
            </a:endParaRPr>
          </a:p>
        </p:txBody>
      </p:sp>
      <p:sp>
        <p:nvSpPr>
          <p:cNvPr id="16388" name="Dian numeron paikkamerkki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8067E8F9-BDA8-7B44-9619-83F6035B8B07}" type="slidenum">
              <a:rPr lang="en-US" sz="1200"/>
              <a:pPr/>
              <a:t>6</a:t>
            </a:fld>
            <a:endParaRPr lang="en-US" sz="1200"/>
          </a:p>
        </p:txBody>
      </p:sp>
    </p:spTree>
    <p:extLst>
      <p:ext uri="{BB962C8B-B14F-4D97-AF65-F5344CB8AC3E}">
        <p14:creationId xmlns:p14="http://schemas.microsoft.com/office/powerpoint/2010/main" val="2576498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n kuvan paikkamerkki 1"/>
          <p:cNvSpPr>
            <a:spLocks noGrp="1" noRot="1" noChangeAspect="1" noTextEdit="1"/>
          </p:cNvSpPr>
          <p:nvPr>
            <p:ph type="sldImg"/>
          </p:nvPr>
        </p:nvSpPr>
        <p:spPr>
          <a:ln/>
        </p:spPr>
      </p:sp>
      <p:sp>
        <p:nvSpPr>
          <p:cNvPr id="18435" name="Huomautusten paikkamerkki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kumimoji="1" lang="en-US" sz="1200" kern="1200" dirty="0" smtClean="0">
                <a:solidFill>
                  <a:schemeClr val="tx1"/>
                </a:solidFill>
                <a:effectLst/>
                <a:latin typeface="Times New Roman" charset="0"/>
                <a:ea typeface="MS PGothic" pitchFamily="34" charset="-128"/>
                <a:cs typeface="MS PGothic" charset="0"/>
              </a:rPr>
              <a:t>There are about 4,5 million people living in Dar </a:t>
            </a:r>
            <a:r>
              <a:rPr kumimoji="1" lang="en-US" sz="1200" kern="1200" dirty="0" err="1" smtClean="0">
                <a:solidFill>
                  <a:schemeClr val="tx1"/>
                </a:solidFill>
                <a:effectLst/>
                <a:latin typeface="Times New Roman" charset="0"/>
                <a:ea typeface="MS PGothic" pitchFamily="34" charset="-128"/>
                <a:cs typeface="MS PGothic" charset="0"/>
              </a:rPr>
              <a:t>es</a:t>
            </a:r>
            <a:r>
              <a:rPr kumimoji="1" lang="en-US" sz="1200" kern="1200" dirty="0" smtClean="0">
                <a:solidFill>
                  <a:schemeClr val="tx1"/>
                </a:solidFill>
                <a:effectLst/>
                <a:latin typeface="Times New Roman" charset="0"/>
                <a:ea typeface="MS PGothic" pitchFamily="34" charset="-128"/>
                <a:cs typeface="MS PGothic" charset="0"/>
              </a:rPr>
              <a:t> Salaam. Today, less than 20% of the population have access to an improved sanitation facility.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People with disabilities are very affected by this situation, as majority of toilets that are built or improved never take accessibility into account.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80% of the city consists in slums which are very compact areas where it is very challenging to move around… </a:t>
            </a:r>
            <a:endParaRPr kumimoji="1" lang="fi-FI" sz="1200" kern="1200" dirty="0">
              <a:solidFill>
                <a:schemeClr val="tx1"/>
              </a:solidFill>
              <a:effectLst/>
              <a:latin typeface="Times New Roman" charset="0"/>
              <a:ea typeface="MS PGothic" pitchFamily="34" charset="-128"/>
              <a:cs typeface="MS PGothic" charset="0"/>
            </a:endParaRPr>
          </a:p>
        </p:txBody>
      </p:sp>
      <p:sp>
        <p:nvSpPr>
          <p:cNvPr id="18436" name="Dian numeron paikkamerkki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AAF245E4-E4FE-6B4E-8777-52620BD49793}" type="slidenum">
              <a:rPr lang="en-US" sz="1200"/>
              <a:pPr/>
              <a:t>7</a:t>
            </a:fld>
            <a:endParaRPr lang="en-US" sz="1200"/>
          </a:p>
        </p:txBody>
      </p:sp>
    </p:spTree>
    <p:extLst>
      <p:ext uri="{BB962C8B-B14F-4D97-AF65-F5344CB8AC3E}">
        <p14:creationId xmlns:p14="http://schemas.microsoft.com/office/powerpoint/2010/main" val="823912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kumimoji="1" lang="en-US" sz="1200" kern="1200" dirty="0" smtClean="0">
                <a:solidFill>
                  <a:schemeClr val="tx1"/>
                </a:solidFill>
                <a:effectLst/>
                <a:latin typeface="Times New Roman" charset="0"/>
                <a:ea typeface="MS PGothic" pitchFamily="34" charset="-128"/>
                <a:cs typeface="MS PGothic" charset="0"/>
              </a:rPr>
              <a:t>My study was carried out in a slum called </a:t>
            </a:r>
            <a:r>
              <a:rPr kumimoji="1" lang="en-US" sz="1200" kern="1200" dirty="0" err="1" smtClean="0">
                <a:solidFill>
                  <a:schemeClr val="tx1"/>
                </a:solidFill>
                <a:effectLst/>
                <a:latin typeface="Times New Roman" charset="0"/>
                <a:ea typeface="MS PGothic" pitchFamily="34" charset="-128"/>
                <a:cs typeface="MS PGothic" charset="0"/>
              </a:rPr>
              <a:t>Keko</a:t>
            </a:r>
            <a:r>
              <a:rPr kumimoji="1" lang="en-US" sz="1200" kern="1200" dirty="0" smtClean="0">
                <a:solidFill>
                  <a:schemeClr val="tx1"/>
                </a:solidFill>
                <a:effectLst/>
                <a:latin typeface="Times New Roman" charset="0"/>
                <a:ea typeface="MS PGothic" pitchFamily="34" charset="-128"/>
                <a:cs typeface="MS PGothic" charset="0"/>
              </a:rPr>
              <a:t> </a:t>
            </a:r>
            <a:r>
              <a:rPr kumimoji="1" lang="en-US" sz="1200" kern="1200" dirty="0" err="1" smtClean="0">
                <a:solidFill>
                  <a:schemeClr val="tx1"/>
                </a:solidFill>
                <a:effectLst/>
                <a:latin typeface="Times New Roman" charset="0"/>
                <a:ea typeface="MS PGothic" pitchFamily="34" charset="-128"/>
                <a:cs typeface="MS PGothic" charset="0"/>
              </a:rPr>
              <a:t>Machungwa</a:t>
            </a:r>
            <a:r>
              <a:rPr kumimoji="1" lang="en-US" sz="1200" kern="1200" dirty="0" smtClean="0">
                <a:solidFill>
                  <a:schemeClr val="tx1"/>
                </a:solidFill>
                <a:effectLst/>
                <a:latin typeface="Times New Roman" charset="0"/>
                <a:ea typeface="MS PGothic" pitchFamily="34" charset="-128"/>
                <a:cs typeface="MS PGothic" charset="0"/>
              </a:rPr>
              <a:t>, where I asked a Community based organization working in sanitation and NGO promoting different types of urban improvement activities about the involvement of PWDs in sanitation initiatives. When asked, they accepted it has been very challenging to include PWDs in the planning of sanitation activities and it was even hard for them to think of PWDs living in their communities.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They seem to be willing to include PWDs in their </a:t>
            </a:r>
            <a:r>
              <a:rPr kumimoji="1" lang="en-US" sz="1200" kern="1200" dirty="0" err="1" smtClean="0">
                <a:solidFill>
                  <a:schemeClr val="tx1"/>
                </a:solidFill>
                <a:effectLst/>
                <a:latin typeface="Times New Roman" charset="0"/>
                <a:ea typeface="MS PGothic" pitchFamily="34" charset="-128"/>
                <a:cs typeface="MS PGothic" charset="0"/>
              </a:rPr>
              <a:t>programmes</a:t>
            </a:r>
            <a:r>
              <a:rPr kumimoji="1" lang="en-US" sz="1200" kern="1200" dirty="0" smtClean="0">
                <a:solidFill>
                  <a:schemeClr val="tx1"/>
                </a:solidFill>
                <a:effectLst/>
                <a:latin typeface="Times New Roman" charset="0"/>
                <a:ea typeface="MS PGothic" pitchFamily="34" charset="-128"/>
                <a:cs typeface="MS PGothic" charset="0"/>
              </a:rPr>
              <a:t> but they also expressed they do not know how to include them, and how they could really participate not only in the planning but in the implementation of the </a:t>
            </a:r>
            <a:r>
              <a:rPr kumimoji="1" lang="en-US" sz="1200" kern="1200" dirty="0" err="1" smtClean="0">
                <a:solidFill>
                  <a:schemeClr val="tx1"/>
                </a:solidFill>
                <a:effectLst/>
                <a:latin typeface="Times New Roman" charset="0"/>
                <a:ea typeface="MS PGothic" pitchFamily="34" charset="-128"/>
                <a:cs typeface="MS PGothic" charset="0"/>
              </a:rPr>
              <a:t>programmes</a:t>
            </a:r>
            <a:r>
              <a:rPr kumimoji="1" lang="en-US" sz="1200" kern="1200" dirty="0" smtClean="0">
                <a:solidFill>
                  <a:schemeClr val="tx1"/>
                </a:solidFill>
                <a:effectLst/>
                <a:latin typeface="Times New Roman" charset="0"/>
                <a:ea typeface="MS PGothic" pitchFamily="34" charset="-128"/>
                <a:cs typeface="MS PGothic" charset="0"/>
              </a:rPr>
              <a:t>.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In addition, concerning the survey that was made to Finnish wash stakeholders, most of organizations make use of manuals to address needs of vulnerable groups, but no special attention is given to people with disabilities. Organizations express their desire for a manual that deals with strategies to change the attitudes of communities towards disability. A manual/guideline concerning technicalities on accessibility is desired but it is also expected that manual helps to increase participation of PWDs in WASH projects and to train/convince leaders and local actors of the need to include disability in these actions.</a:t>
            </a:r>
            <a:endParaRPr kumimoji="1" lang="fi-FI" sz="1200" kern="1200" dirty="0" smtClean="0">
              <a:solidFill>
                <a:schemeClr val="tx1"/>
              </a:solidFill>
              <a:effectLst/>
              <a:latin typeface="Times New Roman" charset="0"/>
              <a:ea typeface="MS PGothic" pitchFamily="34" charset="-128"/>
              <a:cs typeface="MS PGothic" charset="0"/>
            </a:endParaRPr>
          </a:p>
          <a:p>
            <a:endParaRPr lang="fi-FI" dirty="0"/>
          </a:p>
        </p:txBody>
      </p:sp>
      <p:sp>
        <p:nvSpPr>
          <p:cNvPr id="4" name="Dian numeron paikkamerkki 3"/>
          <p:cNvSpPr>
            <a:spLocks noGrp="1"/>
          </p:cNvSpPr>
          <p:nvPr>
            <p:ph type="sldNum" sz="quarter" idx="10"/>
          </p:nvPr>
        </p:nvSpPr>
        <p:spPr/>
        <p:txBody>
          <a:bodyPr/>
          <a:lstStyle/>
          <a:p>
            <a:fld id="{924A3A11-C7D1-EE44-950B-1AC6EE3D8681}" type="slidenum">
              <a:rPr lang="en-US" smtClean="0"/>
              <a:pPr/>
              <a:t>8</a:t>
            </a:fld>
            <a:endParaRPr lang="en-US"/>
          </a:p>
        </p:txBody>
      </p:sp>
    </p:spTree>
    <p:extLst>
      <p:ext uri="{BB962C8B-B14F-4D97-AF65-F5344CB8AC3E}">
        <p14:creationId xmlns:p14="http://schemas.microsoft.com/office/powerpoint/2010/main" val="3470413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ian kuvan paikkamerkki 1"/>
          <p:cNvSpPr>
            <a:spLocks noGrp="1" noRot="1" noChangeAspect="1" noTextEdit="1"/>
          </p:cNvSpPr>
          <p:nvPr>
            <p:ph type="sldImg"/>
          </p:nvPr>
        </p:nvSpPr>
        <p:spPr>
          <a:ln/>
        </p:spPr>
      </p:sp>
      <p:sp>
        <p:nvSpPr>
          <p:cNvPr id="14339" name="Huomautusten paikkamerkki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kumimoji="1" lang="en-US" sz="1200" kern="1200" dirty="0" smtClean="0">
                <a:solidFill>
                  <a:schemeClr val="tx1"/>
                </a:solidFill>
                <a:effectLst/>
                <a:latin typeface="Times New Roman" charset="0"/>
                <a:ea typeface="MS PGothic" pitchFamily="34" charset="-128"/>
                <a:cs typeface="MS PGothic" charset="0"/>
              </a:rPr>
              <a:t>Deeply rooted stigma towards disability: people believe it is a curse for the family, negative, then hide their disabled relatives</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People with disabilities are discriminated in the community. Many times not included in other community activities and spaces such as market, church, etc.</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Lack of knowledge/ignorance of development workers both from foreign organizations and from the country organizations. So they don’t know if there are PWDs around, and if they know, they simply don’t know how to include PWDs</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No obligation of inclusion as there are not guidelines or TOR provided by consulting companies, NGOs, donors (only voluntary aspiration). These are partly because there is no available guideline to include </a:t>
            </a:r>
            <a:r>
              <a:rPr kumimoji="1" lang="en-US" sz="1200" kern="1200" dirty="0" err="1" smtClean="0">
                <a:solidFill>
                  <a:schemeClr val="tx1"/>
                </a:solidFill>
                <a:effectLst/>
                <a:latin typeface="Times New Roman" charset="0"/>
                <a:ea typeface="MS PGothic" pitchFamily="34" charset="-128"/>
                <a:cs typeface="MS PGothic" charset="0"/>
              </a:rPr>
              <a:t>pwds</a:t>
            </a:r>
            <a:r>
              <a:rPr kumimoji="1" lang="en-US" sz="1200" kern="1200" dirty="0" smtClean="0">
                <a:solidFill>
                  <a:schemeClr val="tx1"/>
                </a:solidFill>
                <a:effectLst/>
                <a:latin typeface="Times New Roman" charset="0"/>
                <a:ea typeface="MS PGothic" pitchFamily="34" charset="-128"/>
                <a:cs typeface="MS PGothic" charset="0"/>
              </a:rPr>
              <a:t> in WASH projects. It’s voluntary to include </a:t>
            </a:r>
            <a:r>
              <a:rPr kumimoji="1" lang="en-US" sz="1200" kern="1200" dirty="0" err="1" smtClean="0">
                <a:solidFill>
                  <a:schemeClr val="tx1"/>
                </a:solidFill>
                <a:effectLst/>
                <a:latin typeface="Times New Roman" charset="0"/>
                <a:ea typeface="MS PGothic" pitchFamily="34" charset="-128"/>
                <a:cs typeface="MS PGothic" charset="0"/>
              </a:rPr>
              <a:t>pwds</a:t>
            </a:r>
            <a:r>
              <a:rPr kumimoji="1" lang="en-US" sz="1200" kern="1200" dirty="0" smtClean="0">
                <a:solidFill>
                  <a:schemeClr val="tx1"/>
                </a:solidFill>
                <a:effectLst/>
                <a:latin typeface="Times New Roman" charset="0"/>
                <a:ea typeface="MS PGothic" pitchFamily="34" charset="-128"/>
                <a:cs typeface="MS PGothic" charset="0"/>
              </a:rPr>
              <a:t>, and consulting companies and NGOs answered in the survey that they do not have their own guideline how to include </a:t>
            </a:r>
            <a:r>
              <a:rPr kumimoji="1" lang="en-US" sz="1200" kern="1200" dirty="0" err="1" smtClean="0">
                <a:solidFill>
                  <a:schemeClr val="tx1"/>
                </a:solidFill>
                <a:effectLst/>
                <a:latin typeface="Times New Roman" charset="0"/>
                <a:ea typeface="MS PGothic" pitchFamily="34" charset="-128"/>
                <a:cs typeface="MS PGothic" charset="0"/>
              </a:rPr>
              <a:t>pwds</a:t>
            </a:r>
            <a:r>
              <a:rPr kumimoji="1" lang="en-US" sz="1200" kern="1200" dirty="0" smtClean="0">
                <a:solidFill>
                  <a:schemeClr val="tx1"/>
                </a:solidFill>
                <a:effectLst/>
                <a:latin typeface="Times New Roman" charset="0"/>
                <a:ea typeface="MS PGothic" pitchFamily="34" charset="-128"/>
                <a:cs typeface="MS PGothic" charset="0"/>
              </a:rPr>
              <a:t> and rarely pay special attention to the inclusion of </a:t>
            </a:r>
            <a:r>
              <a:rPr kumimoji="1" lang="en-US" sz="1200" kern="1200" dirty="0" err="1" smtClean="0">
                <a:solidFill>
                  <a:schemeClr val="tx1"/>
                </a:solidFill>
                <a:effectLst/>
                <a:latin typeface="Times New Roman" charset="0"/>
                <a:ea typeface="MS PGothic" pitchFamily="34" charset="-128"/>
                <a:cs typeface="MS PGothic" charset="0"/>
              </a:rPr>
              <a:t>pwds</a:t>
            </a:r>
            <a:r>
              <a:rPr kumimoji="1" lang="en-US" sz="1200" kern="1200" dirty="0" smtClean="0">
                <a:solidFill>
                  <a:schemeClr val="tx1"/>
                </a:solidFill>
                <a:effectLst/>
                <a:latin typeface="Times New Roman" charset="0"/>
                <a:ea typeface="MS PGothic" pitchFamily="34" charset="-128"/>
                <a:cs typeface="MS PGothic" charset="0"/>
              </a:rPr>
              <a:t>.</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BUT ALSO, natural environment! Usually PWDs stay at home because slum environment is very inaccessible. Paths are uneven, difficult to move around</a:t>
            </a:r>
            <a:endParaRPr kumimoji="1" lang="fi-FI" sz="1200" kern="1200" dirty="0">
              <a:solidFill>
                <a:schemeClr val="tx1"/>
              </a:solidFill>
              <a:effectLst/>
              <a:latin typeface="Times New Roman" charset="0"/>
              <a:ea typeface="MS PGothic" pitchFamily="34" charset="-128"/>
              <a:cs typeface="MS PGothic" charset="0"/>
            </a:endParaRPr>
          </a:p>
        </p:txBody>
      </p:sp>
      <p:sp>
        <p:nvSpPr>
          <p:cNvPr id="20484" name="Dian numeron paikkamerkki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B8632268-ED64-6F42-9673-130D110E363E}" type="slidenum">
              <a:rPr lang="en-US" sz="1200"/>
              <a:pPr/>
              <a:t>9</a:t>
            </a:fld>
            <a:endParaRPr lang="en-US" sz="1200"/>
          </a:p>
        </p:txBody>
      </p:sp>
    </p:spTree>
    <p:extLst>
      <p:ext uri="{BB962C8B-B14F-4D97-AF65-F5344CB8AC3E}">
        <p14:creationId xmlns:p14="http://schemas.microsoft.com/office/powerpoint/2010/main" val="2961071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ian kuvan paikkamerkki 1"/>
          <p:cNvSpPr>
            <a:spLocks noGrp="1" noRot="1" noChangeAspect="1" noTextEdit="1"/>
          </p:cNvSpPr>
          <p:nvPr>
            <p:ph type="sldImg"/>
          </p:nvPr>
        </p:nvSpPr>
        <p:spPr>
          <a:ln/>
        </p:spPr>
      </p:sp>
      <p:sp>
        <p:nvSpPr>
          <p:cNvPr id="22531" name="Huomautusten paikkamerkki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kumimoji="1" lang="en-US" sz="1200" kern="1200" dirty="0" smtClean="0">
                <a:solidFill>
                  <a:schemeClr val="tx1"/>
                </a:solidFill>
                <a:effectLst/>
                <a:latin typeface="Times New Roman" charset="0"/>
                <a:ea typeface="MS PGothic" pitchFamily="34" charset="-128"/>
                <a:cs typeface="MS PGothic" charset="0"/>
              </a:rPr>
              <a:t>Seven people with disabilities were interviewed in </a:t>
            </a:r>
            <a:r>
              <a:rPr kumimoji="1" lang="en-US" sz="1200" kern="1200" dirty="0" err="1" smtClean="0">
                <a:solidFill>
                  <a:schemeClr val="tx1"/>
                </a:solidFill>
                <a:effectLst/>
                <a:latin typeface="Times New Roman" charset="0"/>
                <a:ea typeface="MS PGothic" pitchFamily="34" charset="-128"/>
                <a:cs typeface="MS PGothic" charset="0"/>
              </a:rPr>
              <a:t>Keko</a:t>
            </a:r>
            <a:r>
              <a:rPr kumimoji="1" lang="en-US" sz="1200" kern="1200" dirty="0" smtClean="0">
                <a:solidFill>
                  <a:schemeClr val="tx1"/>
                </a:solidFill>
                <a:effectLst/>
                <a:latin typeface="Times New Roman" charset="0"/>
                <a:ea typeface="MS PGothic" pitchFamily="34" charset="-128"/>
                <a:cs typeface="MS PGothic" charset="0"/>
              </a:rPr>
              <a:t> </a:t>
            </a:r>
            <a:r>
              <a:rPr kumimoji="1" lang="en-US" sz="1200" kern="1200" dirty="0" err="1" smtClean="0">
                <a:solidFill>
                  <a:schemeClr val="tx1"/>
                </a:solidFill>
                <a:effectLst/>
                <a:latin typeface="Times New Roman" charset="0"/>
                <a:ea typeface="MS PGothic" pitchFamily="34" charset="-128"/>
                <a:cs typeface="MS PGothic" charset="0"/>
              </a:rPr>
              <a:t>Machungwa</a:t>
            </a:r>
            <a:r>
              <a:rPr kumimoji="1" lang="en-US" sz="1200" kern="1200" dirty="0" smtClean="0">
                <a:solidFill>
                  <a:schemeClr val="tx1"/>
                </a:solidFill>
                <a:effectLst/>
                <a:latin typeface="Times New Roman" charset="0"/>
                <a:ea typeface="MS PGothic" pitchFamily="34" charset="-128"/>
                <a:cs typeface="MS PGothic" charset="0"/>
              </a:rPr>
              <a:t>.</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Regarding access to water services, people were found to have access to a well or a pipe installed nearby their homes. However, collection of water had to be always carried out by a non-disabled household member, due to inaccessible path to go and fetch water, unavailability of mobility aids (wheelchair) and also because of the physical nature of the work.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Concerning access to sanitation facilities the situation is alarming. Four of the people interviewed cannot access the pit latrines available in their households. Therefore they have to use a bucket both to urinate and defecate. Three people explained they can access the household toilet, but they face several barriers every time they use these facilities:</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 </a:t>
            </a:r>
            <a:endParaRPr kumimoji="1" lang="fi-FI" sz="1200" kern="1200" dirty="0" smtClean="0">
              <a:solidFill>
                <a:schemeClr val="tx1"/>
              </a:solidFill>
              <a:effectLst/>
              <a:latin typeface="Times New Roman" charset="0"/>
              <a:ea typeface="MS PGothic" pitchFamily="34" charset="-128"/>
              <a:cs typeface="MS PGothic" charset="0"/>
            </a:endParaRPr>
          </a:p>
          <a:p>
            <a:pPr lvl="0"/>
            <a:r>
              <a:rPr kumimoji="1" lang="en-US" sz="1200" kern="1200" dirty="0" smtClean="0">
                <a:solidFill>
                  <a:schemeClr val="tx1"/>
                </a:solidFill>
                <a:effectLst/>
                <a:latin typeface="Times New Roman" charset="0"/>
                <a:ea typeface="MS PGothic" pitchFamily="34" charset="-128"/>
                <a:cs typeface="MS PGothic" charset="0"/>
              </a:rPr>
              <a:t>toilet facilities are usually very far away, </a:t>
            </a:r>
            <a:endParaRPr kumimoji="1" lang="fi-FI" sz="1200" kern="1200" dirty="0" smtClean="0">
              <a:solidFill>
                <a:schemeClr val="tx1"/>
              </a:solidFill>
              <a:effectLst/>
              <a:latin typeface="Times New Roman" charset="0"/>
              <a:ea typeface="MS PGothic" pitchFamily="34" charset="-128"/>
              <a:cs typeface="MS PGothic" charset="0"/>
            </a:endParaRPr>
          </a:p>
          <a:p>
            <a:pPr lvl="0"/>
            <a:r>
              <a:rPr kumimoji="1" lang="en-US" sz="1200" kern="1200" dirty="0" smtClean="0">
                <a:solidFill>
                  <a:schemeClr val="tx1"/>
                </a:solidFill>
                <a:effectLst/>
                <a:latin typeface="Times New Roman" charset="0"/>
                <a:ea typeface="MS PGothic" pitchFamily="34" charset="-128"/>
                <a:cs typeface="MS PGothic" charset="0"/>
              </a:rPr>
              <a:t>with uneven paths </a:t>
            </a:r>
            <a:endParaRPr kumimoji="1" lang="fi-FI" sz="1200" kern="1200" dirty="0" smtClean="0">
              <a:solidFill>
                <a:schemeClr val="tx1"/>
              </a:solidFill>
              <a:effectLst/>
              <a:latin typeface="Times New Roman" charset="0"/>
              <a:ea typeface="MS PGothic" pitchFamily="34" charset="-128"/>
              <a:cs typeface="MS PGothic" charset="0"/>
            </a:endParaRPr>
          </a:p>
          <a:p>
            <a:pPr lvl="0"/>
            <a:r>
              <a:rPr kumimoji="1" lang="en-US" sz="1200" kern="1200" dirty="0" smtClean="0">
                <a:solidFill>
                  <a:schemeClr val="tx1"/>
                </a:solidFill>
                <a:effectLst/>
                <a:latin typeface="Times New Roman" charset="0"/>
                <a:ea typeface="MS PGothic" pitchFamily="34" charset="-128"/>
                <a:cs typeface="MS PGothic" charset="0"/>
              </a:rPr>
              <a:t>it takes them long time to reach because of their physical impairments.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When they reach the toilet, normally they have to crawl and get filthy because there is nothing to hold onto. All toilets are for squatting so there is not possibility to use a chair to sit. In addition, these people feel very unsafe while using the facilities because there are broken and missing parts (roof, door, toilet slab).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Usually there is no privacy because they need help of someone else to be able to relieve their bodies. Furthermore, there is often not available water to wash or flush, while premises are smelly and dirty.</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 </a:t>
            </a:r>
            <a:endParaRPr kumimoji="1" lang="fi-FI" sz="1200" kern="1200" dirty="0">
              <a:solidFill>
                <a:schemeClr val="tx1"/>
              </a:solidFill>
              <a:effectLst/>
              <a:latin typeface="Times New Roman" charset="0"/>
              <a:ea typeface="MS PGothic" pitchFamily="34" charset="-128"/>
              <a:cs typeface="MS PGothic" charset="0"/>
            </a:endParaRPr>
          </a:p>
        </p:txBody>
      </p:sp>
      <p:sp>
        <p:nvSpPr>
          <p:cNvPr id="22532" name="Dian numeron paikkamerkki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EEBA0439-7974-F946-BA6F-BCF4233A786F}" type="slidenum">
              <a:rPr lang="en-US" sz="1200"/>
              <a:pPr/>
              <a:t>10</a:t>
            </a:fld>
            <a:endParaRPr lang="en-US" sz="1200"/>
          </a:p>
        </p:txBody>
      </p:sp>
    </p:spTree>
    <p:extLst>
      <p:ext uri="{BB962C8B-B14F-4D97-AF65-F5344CB8AC3E}">
        <p14:creationId xmlns:p14="http://schemas.microsoft.com/office/powerpoint/2010/main" val="1250191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kumimoji="1" lang="en-US" sz="1200" kern="1200" dirty="0" smtClean="0">
                <a:solidFill>
                  <a:schemeClr val="tx1"/>
                </a:solidFill>
                <a:effectLst/>
                <a:latin typeface="Times New Roman" charset="0"/>
                <a:ea typeface="MS PGothic" pitchFamily="34" charset="-128"/>
                <a:cs typeface="MS PGothic" charset="0"/>
              </a:rPr>
              <a:t>The situation is not very good. So, this is why we have decided to already embark in some actions during our research:</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We are planning to publish handbooks on accessible WASH facilities in the Global South in this autumn together with </a:t>
            </a:r>
            <a:r>
              <a:rPr kumimoji="1" lang="en-US" sz="1200" kern="1200" dirty="0" err="1" smtClean="0">
                <a:solidFill>
                  <a:schemeClr val="tx1"/>
                </a:solidFill>
                <a:effectLst/>
                <a:latin typeface="Times New Roman" charset="0"/>
                <a:ea typeface="MS PGothic" pitchFamily="34" charset="-128"/>
                <a:cs typeface="MS PGothic" charset="0"/>
              </a:rPr>
              <a:t>Kynnys</a:t>
            </a:r>
            <a:r>
              <a:rPr kumimoji="1" lang="en-US" sz="1200" kern="1200" dirty="0" smtClean="0">
                <a:solidFill>
                  <a:schemeClr val="tx1"/>
                </a:solidFill>
                <a:effectLst/>
                <a:latin typeface="Times New Roman" charset="0"/>
                <a:ea typeface="MS PGothic" pitchFamily="34" charset="-128"/>
                <a:cs typeface="MS PGothic" charset="0"/>
              </a:rPr>
              <a:t> </a:t>
            </a:r>
            <a:r>
              <a:rPr kumimoji="1" lang="en-US" sz="1200" kern="1200" dirty="0" err="1" smtClean="0">
                <a:solidFill>
                  <a:schemeClr val="tx1"/>
                </a:solidFill>
                <a:effectLst/>
                <a:latin typeface="Times New Roman" charset="0"/>
                <a:ea typeface="MS PGothic" pitchFamily="34" charset="-128"/>
                <a:cs typeface="MS PGothic" charset="0"/>
              </a:rPr>
              <a:t>ry</a:t>
            </a:r>
            <a:r>
              <a:rPr kumimoji="1" lang="en-US" sz="1200" kern="1200" dirty="0" smtClean="0">
                <a:solidFill>
                  <a:schemeClr val="tx1"/>
                </a:solidFill>
                <a:effectLst/>
                <a:latin typeface="Times New Roman" charset="0"/>
                <a:ea typeface="MS PGothic" pitchFamily="34" charset="-128"/>
                <a:cs typeface="MS PGothic" charset="0"/>
              </a:rPr>
              <a:t>, </a:t>
            </a:r>
            <a:r>
              <a:rPr kumimoji="1" lang="en-US" sz="1200" kern="1200" dirty="0" err="1" smtClean="0">
                <a:solidFill>
                  <a:schemeClr val="tx1"/>
                </a:solidFill>
                <a:effectLst/>
                <a:latin typeface="Times New Roman" charset="0"/>
                <a:ea typeface="MS PGothic" pitchFamily="34" charset="-128"/>
                <a:cs typeface="MS PGothic" charset="0"/>
              </a:rPr>
              <a:t>Huussi</a:t>
            </a:r>
            <a:r>
              <a:rPr kumimoji="1" lang="en-US" sz="1200" kern="1200" dirty="0" smtClean="0">
                <a:solidFill>
                  <a:schemeClr val="tx1"/>
                </a:solidFill>
                <a:effectLst/>
                <a:latin typeface="Times New Roman" charset="0"/>
                <a:ea typeface="MS PGothic" pitchFamily="34" charset="-128"/>
                <a:cs typeface="MS PGothic" charset="0"/>
              </a:rPr>
              <a:t> </a:t>
            </a:r>
            <a:r>
              <a:rPr kumimoji="1" lang="en-US" sz="1200" kern="1200" dirty="0" err="1" smtClean="0">
                <a:solidFill>
                  <a:schemeClr val="tx1"/>
                </a:solidFill>
                <a:effectLst/>
                <a:latin typeface="Times New Roman" charset="0"/>
                <a:ea typeface="MS PGothic" pitchFamily="34" charset="-128"/>
                <a:cs typeface="MS PGothic" charset="0"/>
              </a:rPr>
              <a:t>ry</a:t>
            </a:r>
            <a:r>
              <a:rPr kumimoji="1" lang="en-US" sz="1200" kern="1200" dirty="0" smtClean="0">
                <a:solidFill>
                  <a:schemeClr val="tx1"/>
                </a:solidFill>
                <a:effectLst/>
                <a:latin typeface="Times New Roman" charset="0"/>
                <a:ea typeface="MS PGothic" pitchFamily="34" charset="-128"/>
                <a:cs typeface="MS PGothic" charset="0"/>
              </a:rPr>
              <a:t>, and </a:t>
            </a:r>
            <a:r>
              <a:rPr kumimoji="1" lang="en-US" sz="1200" kern="1200" dirty="0" err="1" smtClean="0">
                <a:solidFill>
                  <a:schemeClr val="tx1"/>
                </a:solidFill>
                <a:effectLst/>
                <a:latin typeface="Times New Roman" charset="0"/>
                <a:ea typeface="MS PGothic" pitchFamily="34" charset="-128"/>
                <a:cs typeface="MS PGothic" charset="0"/>
              </a:rPr>
              <a:t>Vammaiskumppanuus</a:t>
            </a:r>
            <a:r>
              <a:rPr kumimoji="1" lang="en-US" sz="1200" kern="1200" dirty="0" smtClean="0">
                <a:solidFill>
                  <a:schemeClr val="tx1"/>
                </a:solidFill>
                <a:effectLst/>
                <a:latin typeface="Times New Roman" charset="0"/>
                <a:ea typeface="MS PGothic" pitchFamily="34" charset="-128"/>
                <a:cs typeface="MS PGothic" charset="0"/>
              </a:rPr>
              <a:t> ry. One is targeted to Finnish WASH actors that have development cooperation projects/</a:t>
            </a:r>
            <a:r>
              <a:rPr kumimoji="1" lang="en-US" sz="1200" kern="1200" dirty="0" err="1" smtClean="0">
                <a:solidFill>
                  <a:schemeClr val="tx1"/>
                </a:solidFill>
                <a:effectLst/>
                <a:latin typeface="Times New Roman" charset="0"/>
                <a:ea typeface="MS PGothic" pitchFamily="34" charset="-128"/>
                <a:cs typeface="MS PGothic" charset="0"/>
              </a:rPr>
              <a:t>programmes</a:t>
            </a:r>
            <a:r>
              <a:rPr kumimoji="1" lang="en-US" sz="1200" kern="1200" dirty="0" smtClean="0">
                <a:solidFill>
                  <a:schemeClr val="tx1"/>
                </a:solidFill>
                <a:effectLst/>
                <a:latin typeface="Times New Roman" charset="0"/>
                <a:ea typeface="MS PGothic" pitchFamily="34" charset="-128"/>
                <a:cs typeface="MS PGothic" charset="0"/>
              </a:rPr>
              <a:t>, while the other two organizations of persons with disabilities in the Global South.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 </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We are still developing these manuals, so any ideas that might come from the audience are warmly welcome!</a:t>
            </a:r>
            <a:endParaRPr kumimoji="1" lang="fi-FI" sz="1200" kern="1200" dirty="0" smtClean="0">
              <a:solidFill>
                <a:schemeClr val="tx1"/>
              </a:solidFill>
              <a:effectLst/>
              <a:latin typeface="Times New Roman" charset="0"/>
              <a:ea typeface="MS PGothic" pitchFamily="34" charset="-128"/>
              <a:cs typeface="MS PGothic" charset="0"/>
            </a:endParaRPr>
          </a:p>
          <a:p>
            <a:r>
              <a:rPr kumimoji="1" lang="en-US" sz="1200" kern="1200" dirty="0" smtClean="0">
                <a:solidFill>
                  <a:schemeClr val="tx1"/>
                </a:solidFill>
                <a:effectLst/>
                <a:latin typeface="Times New Roman" charset="0"/>
                <a:ea typeface="MS PGothic" pitchFamily="34" charset="-128"/>
                <a:cs typeface="MS PGothic" charset="0"/>
              </a:rPr>
              <a:t> </a:t>
            </a:r>
            <a:endParaRPr kumimoji="1" lang="fi-FI" sz="1200" kern="1200" dirty="0" smtClean="0">
              <a:solidFill>
                <a:schemeClr val="tx1"/>
              </a:solidFill>
              <a:effectLst/>
              <a:latin typeface="Times New Roman" charset="0"/>
              <a:ea typeface="MS PGothic" pitchFamily="34" charset="-128"/>
              <a:cs typeface="MS PGothic" charset="0"/>
            </a:endParaRPr>
          </a:p>
          <a:p>
            <a:endParaRPr lang="fi-FI" dirty="0"/>
          </a:p>
        </p:txBody>
      </p:sp>
      <p:sp>
        <p:nvSpPr>
          <p:cNvPr id="4" name="Dian numeron paikkamerkki 3"/>
          <p:cNvSpPr>
            <a:spLocks noGrp="1"/>
          </p:cNvSpPr>
          <p:nvPr>
            <p:ph type="sldNum" sz="quarter" idx="10"/>
          </p:nvPr>
        </p:nvSpPr>
        <p:spPr/>
        <p:txBody>
          <a:bodyPr/>
          <a:lstStyle/>
          <a:p>
            <a:fld id="{924A3A11-C7D1-EE44-950B-1AC6EE3D8681}" type="slidenum">
              <a:rPr lang="en-US" smtClean="0"/>
              <a:pPr/>
              <a:t>11</a:t>
            </a:fld>
            <a:endParaRPr lang="en-US"/>
          </a:p>
        </p:txBody>
      </p:sp>
    </p:spTree>
    <p:extLst>
      <p:ext uri="{BB962C8B-B14F-4D97-AF65-F5344CB8AC3E}">
        <p14:creationId xmlns:p14="http://schemas.microsoft.com/office/powerpoint/2010/main" val="3397563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fi-FI" smtClean="0"/>
              <a:t>Muokkaa perustyyl. napsautt.</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smtClean="0"/>
              <a:t>Muokkaa alaotsikon perustyyliä napsautt.</a:t>
            </a:r>
            <a:endParaRPr lang="en-US" dirty="0"/>
          </a:p>
        </p:txBody>
      </p:sp>
      <p:sp>
        <p:nvSpPr>
          <p:cNvPr id="7" name="Date Placeholder 3"/>
          <p:cNvSpPr>
            <a:spLocks noGrp="1"/>
          </p:cNvSpPr>
          <p:nvPr>
            <p:ph type="dt" sz="half" idx="10"/>
          </p:nvPr>
        </p:nvSpPr>
        <p:spPr/>
        <p:txBody>
          <a:bodyPr/>
          <a:lstStyle>
            <a:lvl1pPr>
              <a:defRPr/>
            </a:lvl1pPr>
          </a:lstStyle>
          <a:p>
            <a:pPr>
              <a:defRPr/>
            </a:pPr>
            <a:r>
              <a:rPr lang="en-US"/>
              <a:t>29 November 200212 April 2003</a:t>
            </a:r>
          </a:p>
        </p:txBody>
      </p:sp>
      <p:sp>
        <p:nvSpPr>
          <p:cNvPr id="8" name="Footer Placeholder 4"/>
          <p:cNvSpPr>
            <a:spLocks noGrp="1"/>
          </p:cNvSpPr>
          <p:nvPr>
            <p:ph type="ftr" sz="quarter" idx="11"/>
          </p:nvPr>
        </p:nvSpPr>
        <p:spPr/>
        <p:txBody>
          <a:bodyPr/>
          <a:lstStyle>
            <a:lvl1pPr>
              <a:defRPr/>
            </a:lvl1pPr>
          </a:lstStyle>
          <a:p>
            <a:pPr>
              <a:defRPr/>
            </a:pPr>
            <a:r>
              <a:rPr lang="en-US"/>
              <a:t>Martin ScheininMartin Scheinin</a:t>
            </a:r>
          </a:p>
        </p:txBody>
      </p:sp>
      <p:sp>
        <p:nvSpPr>
          <p:cNvPr id="9" name="Slide Number Placeholder 5"/>
          <p:cNvSpPr>
            <a:spLocks noGrp="1"/>
          </p:cNvSpPr>
          <p:nvPr>
            <p:ph type="sldNum" sz="quarter" idx="12"/>
          </p:nvPr>
        </p:nvSpPr>
        <p:spPr/>
        <p:txBody>
          <a:bodyPr/>
          <a:lstStyle>
            <a:lvl1pPr>
              <a:defRPr/>
            </a:lvl1pPr>
          </a:lstStyle>
          <a:p>
            <a:fld id="{EEFE6CF0-7920-364C-8EFF-0710E3251C29}" type="slidenum">
              <a:rPr lang="en-US"/>
              <a:pPr/>
              <a:t>‹#›</a:t>
            </a:fld>
            <a:endParaRPr lang="en-US"/>
          </a:p>
        </p:txBody>
      </p:sp>
    </p:spTree>
    <p:extLst>
      <p:ext uri="{BB962C8B-B14F-4D97-AF65-F5344CB8AC3E}">
        <p14:creationId xmlns:p14="http://schemas.microsoft.com/office/powerpoint/2010/main" val="116244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29 November 200212 April 2003</a:t>
            </a:r>
          </a:p>
        </p:txBody>
      </p:sp>
      <p:sp>
        <p:nvSpPr>
          <p:cNvPr id="5" name="Footer Placeholder 4"/>
          <p:cNvSpPr>
            <a:spLocks noGrp="1"/>
          </p:cNvSpPr>
          <p:nvPr>
            <p:ph type="ftr" sz="quarter" idx="11"/>
          </p:nvPr>
        </p:nvSpPr>
        <p:spPr/>
        <p:txBody>
          <a:bodyPr/>
          <a:lstStyle>
            <a:lvl1pPr>
              <a:defRPr/>
            </a:lvl1pPr>
          </a:lstStyle>
          <a:p>
            <a:pPr>
              <a:defRPr/>
            </a:pPr>
            <a:r>
              <a:rPr lang="en-US"/>
              <a:t>Martin ScheininMartin Scheinin</a:t>
            </a:r>
          </a:p>
        </p:txBody>
      </p:sp>
      <p:sp>
        <p:nvSpPr>
          <p:cNvPr id="6" name="Slide Number Placeholder 5"/>
          <p:cNvSpPr>
            <a:spLocks noGrp="1"/>
          </p:cNvSpPr>
          <p:nvPr>
            <p:ph type="sldNum" sz="quarter" idx="12"/>
          </p:nvPr>
        </p:nvSpPr>
        <p:spPr/>
        <p:txBody>
          <a:bodyPr/>
          <a:lstStyle>
            <a:lvl1pPr>
              <a:defRPr/>
            </a:lvl1pPr>
          </a:lstStyle>
          <a:p>
            <a:fld id="{9FE99C80-390D-2B40-95D5-47DCA253E812}" type="slidenum">
              <a:rPr lang="en-US"/>
              <a:pPr/>
              <a:t>‹#›</a:t>
            </a:fld>
            <a:endParaRPr lang="en-US"/>
          </a:p>
        </p:txBody>
      </p:sp>
    </p:spTree>
    <p:extLst>
      <p:ext uri="{BB962C8B-B14F-4D97-AF65-F5344CB8AC3E}">
        <p14:creationId xmlns:p14="http://schemas.microsoft.com/office/powerpoint/2010/main" val="3722919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6" name="Date Placeholder 3"/>
          <p:cNvSpPr>
            <a:spLocks noGrp="1"/>
          </p:cNvSpPr>
          <p:nvPr>
            <p:ph type="dt" sz="half" idx="10"/>
          </p:nvPr>
        </p:nvSpPr>
        <p:spPr/>
        <p:txBody>
          <a:bodyPr/>
          <a:lstStyle>
            <a:lvl1pPr>
              <a:defRPr/>
            </a:lvl1pPr>
          </a:lstStyle>
          <a:p>
            <a:pPr>
              <a:defRPr/>
            </a:pPr>
            <a:r>
              <a:rPr lang="en-US"/>
              <a:t>29 November 200212 April 2003</a:t>
            </a:r>
          </a:p>
        </p:txBody>
      </p:sp>
      <p:sp>
        <p:nvSpPr>
          <p:cNvPr id="7" name="Footer Placeholder 4"/>
          <p:cNvSpPr>
            <a:spLocks noGrp="1"/>
          </p:cNvSpPr>
          <p:nvPr>
            <p:ph type="ftr" sz="quarter" idx="11"/>
          </p:nvPr>
        </p:nvSpPr>
        <p:spPr/>
        <p:txBody>
          <a:bodyPr/>
          <a:lstStyle>
            <a:lvl1pPr>
              <a:defRPr/>
            </a:lvl1pPr>
          </a:lstStyle>
          <a:p>
            <a:pPr>
              <a:defRPr/>
            </a:pPr>
            <a:r>
              <a:rPr lang="en-US"/>
              <a:t>Martin ScheininMartin Scheinin</a:t>
            </a:r>
          </a:p>
        </p:txBody>
      </p:sp>
      <p:sp>
        <p:nvSpPr>
          <p:cNvPr id="8" name="Slide Number Placeholder 5"/>
          <p:cNvSpPr>
            <a:spLocks noGrp="1"/>
          </p:cNvSpPr>
          <p:nvPr>
            <p:ph type="sldNum" sz="quarter" idx="12"/>
          </p:nvPr>
        </p:nvSpPr>
        <p:spPr/>
        <p:txBody>
          <a:bodyPr/>
          <a:lstStyle>
            <a:lvl1pPr>
              <a:defRPr/>
            </a:lvl1pPr>
          </a:lstStyle>
          <a:p>
            <a:fld id="{C7FF57EF-D1AB-E74D-A7AF-346C45E8C4D3}" type="slidenum">
              <a:rPr lang="en-US"/>
              <a:pPr/>
              <a:t>‹#›</a:t>
            </a:fld>
            <a:endParaRPr lang="en-US"/>
          </a:p>
        </p:txBody>
      </p:sp>
    </p:spTree>
    <p:extLst>
      <p:ext uri="{BB962C8B-B14F-4D97-AF65-F5344CB8AC3E}">
        <p14:creationId xmlns:p14="http://schemas.microsoft.com/office/powerpoint/2010/main" val="2103854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29 November 200212 April 2003</a:t>
            </a:r>
          </a:p>
        </p:txBody>
      </p:sp>
      <p:sp>
        <p:nvSpPr>
          <p:cNvPr id="5" name="Footer Placeholder 4"/>
          <p:cNvSpPr>
            <a:spLocks noGrp="1"/>
          </p:cNvSpPr>
          <p:nvPr>
            <p:ph type="ftr" sz="quarter" idx="11"/>
          </p:nvPr>
        </p:nvSpPr>
        <p:spPr/>
        <p:txBody>
          <a:bodyPr/>
          <a:lstStyle>
            <a:lvl1pPr>
              <a:defRPr/>
            </a:lvl1pPr>
          </a:lstStyle>
          <a:p>
            <a:pPr>
              <a:defRPr/>
            </a:pPr>
            <a:r>
              <a:rPr lang="en-US"/>
              <a:t>Martin ScheininMartin Scheinin</a:t>
            </a:r>
          </a:p>
        </p:txBody>
      </p:sp>
      <p:sp>
        <p:nvSpPr>
          <p:cNvPr id="6" name="Slide Number Placeholder 5"/>
          <p:cNvSpPr>
            <a:spLocks noGrp="1"/>
          </p:cNvSpPr>
          <p:nvPr>
            <p:ph type="sldNum" sz="quarter" idx="12"/>
          </p:nvPr>
        </p:nvSpPr>
        <p:spPr/>
        <p:txBody>
          <a:bodyPr/>
          <a:lstStyle>
            <a:lvl1pPr>
              <a:defRPr/>
            </a:lvl1pPr>
          </a:lstStyle>
          <a:p>
            <a:fld id="{1E27EBCA-3AED-AF42-A888-8E6933E0225E}" type="slidenum">
              <a:rPr lang="en-US"/>
              <a:pPr/>
              <a:t>‹#›</a:t>
            </a:fld>
            <a:endParaRPr lang="en-US"/>
          </a:p>
        </p:txBody>
      </p:sp>
    </p:spTree>
    <p:extLst>
      <p:ext uri="{BB962C8B-B14F-4D97-AF65-F5344CB8AC3E}">
        <p14:creationId xmlns:p14="http://schemas.microsoft.com/office/powerpoint/2010/main" val="906703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Pr>
        <a:solidFill>
          <a:schemeClr val="bg1"/>
        </a:solidFill>
        <a:effectLst/>
      </p:bgPr>
    </p:bg>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7" name="Date Placeholder 3"/>
          <p:cNvSpPr>
            <a:spLocks noGrp="1"/>
          </p:cNvSpPr>
          <p:nvPr>
            <p:ph type="dt" sz="half" idx="10"/>
          </p:nvPr>
        </p:nvSpPr>
        <p:spPr/>
        <p:txBody>
          <a:bodyPr/>
          <a:lstStyle>
            <a:lvl1pPr>
              <a:defRPr/>
            </a:lvl1pPr>
          </a:lstStyle>
          <a:p>
            <a:pPr>
              <a:defRPr/>
            </a:pPr>
            <a:r>
              <a:rPr lang="en-US"/>
              <a:t>29 November 200212 April 2003</a:t>
            </a:r>
          </a:p>
        </p:txBody>
      </p:sp>
      <p:sp>
        <p:nvSpPr>
          <p:cNvPr id="8" name="Footer Placeholder 4"/>
          <p:cNvSpPr>
            <a:spLocks noGrp="1"/>
          </p:cNvSpPr>
          <p:nvPr>
            <p:ph type="ftr" sz="quarter" idx="11"/>
          </p:nvPr>
        </p:nvSpPr>
        <p:spPr/>
        <p:txBody>
          <a:bodyPr/>
          <a:lstStyle>
            <a:lvl1pPr>
              <a:defRPr/>
            </a:lvl1pPr>
          </a:lstStyle>
          <a:p>
            <a:pPr>
              <a:defRPr/>
            </a:pPr>
            <a:r>
              <a:rPr lang="en-US"/>
              <a:t>Martin ScheininMartin Scheinin</a:t>
            </a:r>
          </a:p>
        </p:txBody>
      </p:sp>
      <p:sp>
        <p:nvSpPr>
          <p:cNvPr id="9" name="Slide Number Placeholder 5"/>
          <p:cNvSpPr>
            <a:spLocks noGrp="1"/>
          </p:cNvSpPr>
          <p:nvPr>
            <p:ph type="sldNum" sz="quarter" idx="12"/>
          </p:nvPr>
        </p:nvSpPr>
        <p:spPr/>
        <p:txBody>
          <a:bodyPr/>
          <a:lstStyle>
            <a:lvl1pPr>
              <a:defRPr/>
            </a:lvl1pPr>
          </a:lstStyle>
          <a:p>
            <a:fld id="{0385D7A0-6C30-1246-B6B3-6AC535424784}" type="slidenum">
              <a:rPr lang="en-US"/>
              <a:pPr/>
              <a:t>‹#›</a:t>
            </a:fld>
            <a:endParaRPr lang="en-US"/>
          </a:p>
        </p:txBody>
      </p:sp>
    </p:spTree>
    <p:extLst>
      <p:ext uri="{BB962C8B-B14F-4D97-AF65-F5344CB8AC3E}">
        <p14:creationId xmlns:p14="http://schemas.microsoft.com/office/powerpoint/2010/main" val="2839971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fi-FI" smtClean="0"/>
              <a:t>Muokkaa perustyyl. napsautt.</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3"/>
          <p:cNvSpPr>
            <a:spLocks noGrp="1"/>
          </p:cNvSpPr>
          <p:nvPr>
            <p:ph type="dt" sz="half" idx="10"/>
          </p:nvPr>
        </p:nvSpPr>
        <p:spPr/>
        <p:txBody>
          <a:bodyPr/>
          <a:lstStyle>
            <a:lvl1pPr>
              <a:defRPr/>
            </a:lvl1pPr>
          </a:lstStyle>
          <a:p>
            <a:pPr>
              <a:defRPr/>
            </a:pPr>
            <a:r>
              <a:rPr lang="en-US"/>
              <a:t>29 November 200212 April 2003</a:t>
            </a:r>
          </a:p>
        </p:txBody>
      </p:sp>
      <p:sp>
        <p:nvSpPr>
          <p:cNvPr id="6" name="Footer Placeholder 4"/>
          <p:cNvSpPr>
            <a:spLocks noGrp="1"/>
          </p:cNvSpPr>
          <p:nvPr>
            <p:ph type="ftr" sz="quarter" idx="11"/>
          </p:nvPr>
        </p:nvSpPr>
        <p:spPr/>
        <p:txBody>
          <a:bodyPr/>
          <a:lstStyle>
            <a:lvl1pPr>
              <a:defRPr/>
            </a:lvl1pPr>
          </a:lstStyle>
          <a:p>
            <a:pPr>
              <a:defRPr/>
            </a:pPr>
            <a:r>
              <a:rPr lang="en-US"/>
              <a:t>Martin ScheininMartin Scheinin</a:t>
            </a:r>
          </a:p>
        </p:txBody>
      </p:sp>
      <p:sp>
        <p:nvSpPr>
          <p:cNvPr id="7" name="Slide Number Placeholder 5"/>
          <p:cNvSpPr>
            <a:spLocks noGrp="1"/>
          </p:cNvSpPr>
          <p:nvPr>
            <p:ph type="sldNum" sz="quarter" idx="12"/>
          </p:nvPr>
        </p:nvSpPr>
        <p:spPr/>
        <p:txBody>
          <a:bodyPr/>
          <a:lstStyle>
            <a:lvl1pPr>
              <a:defRPr/>
            </a:lvl1pPr>
          </a:lstStyle>
          <a:p>
            <a:fld id="{10372F4D-CD48-E849-82D0-E74DB2A3DB12}" type="slidenum">
              <a:rPr lang="en-US"/>
              <a:pPr/>
              <a:t>‹#›</a:t>
            </a:fld>
            <a:endParaRPr lang="en-US"/>
          </a:p>
        </p:txBody>
      </p:sp>
    </p:spTree>
    <p:extLst>
      <p:ext uri="{BB962C8B-B14F-4D97-AF65-F5344CB8AC3E}">
        <p14:creationId xmlns:p14="http://schemas.microsoft.com/office/powerpoint/2010/main" val="657925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822960" y="2582334"/>
            <a:ext cx="3703320" cy="328676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63440" y="2582334"/>
            <a:ext cx="3703320" cy="328676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3"/>
          <p:cNvSpPr>
            <a:spLocks noGrp="1"/>
          </p:cNvSpPr>
          <p:nvPr>
            <p:ph type="dt" sz="half" idx="10"/>
          </p:nvPr>
        </p:nvSpPr>
        <p:spPr/>
        <p:txBody>
          <a:bodyPr/>
          <a:lstStyle>
            <a:lvl1pPr>
              <a:defRPr/>
            </a:lvl1pPr>
          </a:lstStyle>
          <a:p>
            <a:pPr>
              <a:defRPr/>
            </a:pPr>
            <a:r>
              <a:rPr lang="en-US"/>
              <a:t>29 November 200212 April 2003</a:t>
            </a:r>
          </a:p>
        </p:txBody>
      </p:sp>
      <p:sp>
        <p:nvSpPr>
          <p:cNvPr id="8" name="Footer Placeholder 4"/>
          <p:cNvSpPr>
            <a:spLocks noGrp="1"/>
          </p:cNvSpPr>
          <p:nvPr>
            <p:ph type="ftr" sz="quarter" idx="11"/>
          </p:nvPr>
        </p:nvSpPr>
        <p:spPr/>
        <p:txBody>
          <a:bodyPr/>
          <a:lstStyle>
            <a:lvl1pPr>
              <a:defRPr/>
            </a:lvl1pPr>
          </a:lstStyle>
          <a:p>
            <a:pPr>
              <a:defRPr/>
            </a:pPr>
            <a:r>
              <a:rPr lang="en-US"/>
              <a:t>Martin ScheininMartin Scheinin</a:t>
            </a:r>
          </a:p>
        </p:txBody>
      </p:sp>
      <p:sp>
        <p:nvSpPr>
          <p:cNvPr id="9" name="Slide Number Placeholder 5"/>
          <p:cNvSpPr>
            <a:spLocks noGrp="1"/>
          </p:cNvSpPr>
          <p:nvPr>
            <p:ph type="sldNum" sz="quarter" idx="12"/>
          </p:nvPr>
        </p:nvSpPr>
        <p:spPr/>
        <p:txBody>
          <a:bodyPr/>
          <a:lstStyle>
            <a:lvl1pPr>
              <a:defRPr/>
            </a:lvl1pPr>
          </a:lstStyle>
          <a:p>
            <a:fld id="{6169E0C5-1CA9-DC49-AF97-83048AEA2A89}" type="slidenum">
              <a:rPr lang="en-US"/>
              <a:pPr/>
              <a:t>‹#›</a:t>
            </a:fld>
            <a:endParaRPr lang="en-US"/>
          </a:p>
        </p:txBody>
      </p:sp>
    </p:spTree>
    <p:extLst>
      <p:ext uri="{BB962C8B-B14F-4D97-AF65-F5344CB8AC3E}">
        <p14:creationId xmlns:p14="http://schemas.microsoft.com/office/powerpoint/2010/main" val="2637372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3"/>
          <p:cNvSpPr>
            <a:spLocks noGrp="1"/>
          </p:cNvSpPr>
          <p:nvPr>
            <p:ph type="dt" sz="half" idx="10"/>
          </p:nvPr>
        </p:nvSpPr>
        <p:spPr/>
        <p:txBody>
          <a:bodyPr/>
          <a:lstStyle>
            <a:lvl1pPr>
              <a:defRPr/>
            </a:lvl1pPr>
          </a:lstStyle>
          <a:p>
            <a:pPr>
              <a:defRPr/>
            </a:pPr>
            <a:r>
              <a:rPr lang="en-US"/>
              <a:t>29 November 200212 April 2003</a:t>
            </a:r>
          </a:p>
        </p:txBody>
      </p:sp>
      <p:sp>
        <p:nvSpPr>
          <p:cNvPr id="4" name="Footer Placeholder 4"/>
          <p:cNvSpPr>
            <a:spLocks noGrp="1"/>
          </p:cNvSpPr>
          <p:nvPr>
            <p:ph type="ftr" sz="quarter" idx="11"/>
          </p:nvPr>
        </p:nvSpPr>
        <p:spPr/>
        <p:txBody>
          <a:bodyPr/>
          <a:lstStyle>
            <a:lvl1pPr>
              <a:defRPr/>
            </a:lvl1pPr>
          </a:lstStyle>
          <a:p>
            <a:pPr>
              <a:defRPr/>
            </a:pPr>
            <a:r>
              <a:rPr lang="en-US"/>
              <a:t>Martin ScheininMartin Scheinin</a:t>
            </a:r>
          </a:p>
        </p:txBody>
      </p:sp>
      <p:sp>
        <p:nvSpPr>
          <p:cNvPr id="5" name="Slide Number Placeholder 5"/>
          <p:cNvSpPr>
            <a:spLocks noGrp="1"/>
          </p:cNvSpPr>
          <p:nvPr>
            <p:ph type="sldNum" sz="quarter" idx="12"/>
          </p:nvPr>
        </p:nvSpPr>
        <p:spPr/>
        <p:txBody>
          <a:bodyPr/>
          <a:lstStyle>
            <a:lvl1pPr>
              <a:defRPr/>
            </a:lvl1pPr>
          </a:lstStyle>
          <a:p>
            <a:fld id="{661EB682-9A4C-CE45-AC0D-97B2933670FE}" type="slidenum">
              <a:rPr lang="en-US"/>
              <a:pPr/>
              <a:t>‹#›</a:t>
            </a:fld>
            <a:endParaRPr lang="en-US"/>
          </a:p>
        </p:txBody>
      </p:sp>
    </p:spTree>
    <p:extLst>
      <p:ext uri="{BB962C8B-B14F-4D97-AF65-F5344CB8AC3E}">
        <p14:creationId xmlns:p14="http://schemas.microsoft.com/office/powerpoint/2010/main" val="3184606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Rectangle 4"/>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r>
              <a:rPr lang="en-US"/>
              <a:t>29 November 200212 April 2003</a:t>
            </a:r>
          </a:p>
        </p:txBody>
      </p:sp>
      <p:sp>
        <p:nvSpPr>
          <p:cNvPr id="5" name="Footer Placeholder 7"/>
          <p:cNvSpPr>
            <a:spLocks noGrp="1"/>
          </p:cNvSpPr>
          <p:nvPr>
            <p:ph type="ftr" sz="quarter" idx="11"/>
          </p:nvPr>
        </p:nvSpPr>
        <p:spPr/>
        <p:txBody>
          <a:bodyPr/>
          <a:lstStyle>
            <a:lvl1pPr>
              <a:defRPr smtClean="0">
                <a:solidFill>
                  <a:srgbClr val="FFFFFF"/>
                </a:solidFill>
              </a:defRPr>
            </a:lvl1pPr>
          </a:lstStyle>
          <a:p>
            <a:pPr>
              <a:defRPr/>
            </a:pPr>
            <a:r>
              <a:rPr lang="en-US"/>
              <a:t>Martin ScheininMartin Scheinin</a:t>
            </a:r>
          </a:p>
        </p:txBody>
      </p:sp>
      <p:sp>
        <p:nvSpPr>
          <p:cNvPr id="6" name="Slide Number Placeholder 8"/>
          <p:cNvSpPr>
            <a:spLocks noGrp="1"/>
          </p:cNvSpPr>
          <p:nvPr>
            <p:ph type="sldNum" sz="quarter" idx="12"/>
          </p:nvPr>
        </p:nvSpPr>
        <p:spPr/>
        <p:txBody>
          <a:bodyPr/>
          <a:lstStyle>
            <a:lvl1pPr>
              <a:defRPr/>
            </a:lvl1pPr>
          </a:lstStyle>
          <a:p>
            <a:fld id="{B83AA5DC-5401-1747-807B-32401ADD8CCF}" type="slidenum">
              <a:rPr lang="en-US"/>
              <a:pPr/>
              <a:t>‹#›</a:t>
            </a:fld>
            <a:endParaRPr lang="en-US"/>
          </a:p>
        </p:txBody>
      </p:sp>
    </p:spTree>
    <p:extLst>
      <p:ext uri="{BB962C8B-B14F-4D97-AF65-F5344CB8AC3E}">
        <p14:creationId xmlns:p14="http://schemas.microsoft.com/office/powerpoint/2010/main" val="2437912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5" name="Rectangle 7"/>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fi-FI" smtClean="0"/>
              <a:t>Muokkaa perustyyl. napsautt.</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7" name="Date Placeholder 4"/>
          <p:cNvSpPr>
            <a:spLocks noGrp="1"/>
          </p:cNvSpPr>
          <p:nvPr>
            <p:ph type="dt" sz="half" idx="10"/>
          </p:nvPr>
        </p:nvSpPr>
        <p:spPr>
          <a:xfrm>
            <a:off x="349250" y="6459538"/>
            <a:ext cx="1963738" cy="365125"/>
          </a:xfrm>
        </p:spPr>
        <p:txBody>
          <a:bodyPr/>
          <a:lstStyle>
            <a:lvl1pPr algn="l">
              <a:defRPr smtClean="0"/>
            </a:lvl1pPr>
          </a:lstStyle>
          <a:p>
            <a:pPr>
              <a:defRPr/>
            </a:pPr>
            <a:r>
              <a:rPr lang="en-US"/>
              <a:t>29 November 200212 April 2003</a:t>
            </a:r>
          </a:p>
        </p:txBody>
      </p:sp>
      <p:sp>
        <p:nvSpPr>
          <p:cNvPr id="8" name="Footer Placeholder 5"/>
          <p:cNvSpPr>
            <a:spLocks noGrp="1"/>
          </p:cNvSpPr>
          <p:nvPr>
            <p:ph type="ftr" sz="quarter" idx="11"/>
          </p:nvPr>
        </p:nvSpPr>
        <p:spPr>
          <a:xfrm>
            <a:off x="3600450" y="6459538"/>
            <a:ext cx="3486150" cy="365125"/>
          </a:xfrm>
        </p:spPr>
        <p:txBody>
          <a:bodyPr/>
          <a:lstStyle>
            <a:lvl1pPr algn="l">
              <a:defRPr smtClean="0">
                <a:solidFill>
                  <a:schemeClr val="tx2"/>
                </a:solidFill>
              </a:defRPr>
            </a:lvl1pPr>
          </a:lstStyle>
          <a:p>
            <a:pPr>
              <a:defRPr/>
            </a:pPr>
            <a:r>
              <a:rPr lang="en-US"/>
              <a:t>Martin ScheininMartin Scheinin</a:t>
            </a:r>
          </a:p>
        </p:txBody>
      </p:sp>
      <p:sp>
        <p:nvSpPr>
          <p:cNvPr id="9" name="Slide Number Placeholder 6"/>
          <p:cNvSpPr>
            <a:spLocks noGrp="1"/>
          </p:cNvSpPr>
          <p:nvPr>
            <p:ph type="sldNum" sz="quarter" idx="12"/>
          </p:nvPr>
        </p:nvSpPr>
        <p:spPr/>
        <p:txBody>
          <a:bodyPr/>
          <a:lstStyle>
            <a:lvl1pPr>
              <a:defRPr>
                <a:solidFill>
                  <a:schemeClr val="tx2"/>
                </a:solidFill>
              </a:defRPr>
            </a:lvl1pPr>
          </a:lstStyle>
          <a:p>
            <a:fld id="{E2970DB3-2B59-1243-98B4-D0559AE4C412}" type="slidenum">
              <a:rPr lang="en-US"/>
              <a:pPr/>
              <a:t>‹#›</a:t>
            </a:fld>
            <a:endParaRPr lang="en-US"/>
          </a:p>
        </p:txBody>
      </p:sp>
    </p:spTree>
    <p:extLst>
      <p:ext uri="{BB962C8B-B14F-4D97-AF65-F5344CB8AC3E}">
        <p14:creationId xmlns:p14="http://schemas.microsoft.com/office/powerpoint/2010/main" val="3981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5" name="Rectangle 7"/>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endParaRPr lang="en-US" noProof="0"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7" name="Date Placeholder 4"/>
          <p:cNvSpPr>
            <a:spLocks noGrp="1"/>
          </p:cNvSpPr>
          <p:nvPr>
            <p:ph type="dt" sz="half" idx="10"/>
          </p:nvPr>
        </p:nvSpPr>
        <p:spPr/>
        <p:txBody>
          <a:bodyPr/>
          <a:lstStyle>
            <a:lvl1pPr>
              <a:defRPr/>
            </a:lvl1pPr>
          </a:lstStyle>
          <a:p>
            <a:pPr>
              <a:defRPr/>
            </a:pPr>
            <a:r>
              <a:rPr lang="en-US"/>
              <a:t>29 November 200212 April 2003</a:t>
            </a:r>
          </a:p>
        </p:txBody>
      </p:sp>
      <p:sp>
        <p:nvSpPr>
          <p:cNvPr id="8" name="Footer Placeholder 5"/>
          <p:cNvSpPr>
            <a:spLocks noGrp="1"/>
          </p:cNvSpPr>
          <p:nvPr>
            <p:ph type="ftr" sz="quarter" idx="11"/>
          </p:nvPr>
        </p:nvSpPr>
        <p:spPr/>
        <p:txBody>
          <a:bodyPr/>
          <a:lstStyle>
            <a:lvl1pPr>
              <a:defRPr/>
            </a:lvl1pPr>
          </a:lstStyle>
          <a:p>
            <a:pPr>
              <a:defRPr/>
            </a:pPr>
            <a:r>
              <a:rPr lang="en-US"/>
              <a:t>Martin ScheininMartin Scheinin</a:t>
            </a:r>
          </a:p>
        </p:txBody>
      </p:sp>
      <p:sp>
        <p:nvSpPr>
          <p:cNvPr id="9" name="Slide Number Placeholder 6"/>
          <p:cNvSpPr>
            <a:spLocks noGrp="1"/>
          </p:cNvSpPr>
          <p:nvPr>
            <p:ph type="sldNum" sz="quarter" idx="12"/>
          </p:nvPr>
        </p:nvSpPr>
        <p:spPr/>
        <p:txBody>
          <a:bodyPr/>
          <a:lstStyle>
            <a:lvl1pPr>
              <a:defRPr/>
            </a:lvl1pPr>
          </a:lstStyle>
          <a:p>
            <a:fld id="{59D61289-1169-E247-88DB-00537CCF5297}" type="slidenum">
              <a:rPr lang="en-US"/>
              <a:pPr/>
              <a:t>‹#›</a:t>
            </a:fld>
            <a:endParaRPr lang="en-US"/>
          </a:p>
        </p:txBody>
      </p:sp>
    </p:spTree>
    <p:extLst>
      <p:ext uri="{BB962C8B-B14F-4D97-AF65-F5344CB8AC3E}">
        <p14:creationId xmlns:p14="http://schemas.microsoft.com/office/powerpoint/2010/main" val="2397778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fi-FI" smtClean="0"/>
              <a:t>Muokkaa perustyyl. napsautt.</a:t>
            </a:r>
            <a:endParaRPr lang="en-US" dirty="0"/>
          </a:p>
        </p:txBody>
      </p:sp>
      <p:sp>
        <p:nvSpPr>
          <p:cNvPr id="1029" name="Text Placeholder 2"/>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a:defRPr sz="900" smtClean="0">
                <a:solidFill>
                  <a:srgbClr val="FFFFFF"/>
                </a:solidFill>
                <a:latin typeface="Times New Roman" panose="02020603050405020304" pitchFamily="18" charset="0"/>
                <a:ea typeface="MS PGothic" panose="020B0600070205080204" pitchFamily="34" charset="-128"/>
                <a:cs typeface="+mn-cs"/>
              </a:defRPr>
            </a:lvl1pPr>
          </a:lstStyle>
          <a:p>
            <a:pPr>
              <a:defRPr/>
            </a:pPr>
            <a:r>
              <a:rPr lang="en-US"/>
              <a:t>29 November 200212 April 2003</a:t>
            </a:r>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a:defRPr sz="900" cap="all" baseline="0" smtClean="0">
                <a:solidFill>
                  <a:srgbClr val="FFFFFF"/>
                </a:solidFill>
                <a:latin typeface="Times New Roman" panose="02020603050405020304" pitchFamily="18" charset="0"/>
                <a:ea typeface="MS PGothic" panose="020B0600070205080204" pitchFamily="34" charset="-128"/>
                <a:cs typeface="+mn-cs"/>
              </a:defRPr>
            </a:lvl1pPr>
          </a:lstStyle>
          <a:p>
            <a:pPr>
              <a:defRPr/>
            </a:pPr>
            <a:r>
              <a:rPr lang="en-US"/>
              <a:t>Martin ScheininMartin Scheinin</a:t>
            </a:r>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defRPr>
            </a:lvl1pPr>
          </a:lstStyle>
          <a:p>
            <a:fld id="{41DC6767-A0FC-1B40-94AC-E4C09F833DD7}" type="slidenum">
              <a:rPr lang="en-US"/>
              <a:pPr/>
              <a:t>‹#›</a:t>
            </a:fld>
            <a:endParaRPr lang="en-US"/>
          </a:p>
        </p:txBody>
      </p:sp>
      <p:cxnSp>
        <p:nvCxnSpPr>
          <p:cNvPr id="10" name="Straight Connector 9"/>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88" r:id="rId1"/>
    <p:sldLayoutId id="2147484083" r:id="rId2"/>
    <p:sldLayoutId id="2147484089" r:id="rId3"/>
    <p:sldLayoutId id="2147484084" r:id="rId4"/>
    <p:sldLayoutId id="2147484085" r:id="rId5"/>
    <p:sldLayoutId id="2147484086" r:id="rId6"/>
    <p:sldLayoutId id="2147484090" r:id="rId7"/>
    <p:sldLayoutId id="2147484091" r:id="rId8"/>
    <p:sldLayoutId id="2147484092" r:id="rId9"/>
    <p:sldLayoutId id="2147484087" r:id="rId10"/>
    <p:sldLayoutId id="2147484093" r:id="rId11"/>
  </p:sldLayoutIdLst>
  <p:txStyles>
    <p:titleStyle>
      <a:lvl1pPr algn="l" rtl="0" fontAlgn="base">
        <a:lnSpc>
          <a:spcPct val="85000"/>
        </a:lnSpc>
        <a:spcBef>
          <a:spcPct val="0"/>
        </a:spcBef>
        <a:spcAft>
          <a:spcPct val="0"/>
        </a:spcAft>
        <a:defRPr sz="4800" kern="1200" spc="-50">
          <a:solidFill>
            <a:srgbClr val="404040"/>
          </a:solidFill>
          <a:latin typeface="+mj-lt"/>
          <a:ea typeface="ＭＳ Ｐゴシック" charset="0"/>
          <a:cs typeface="+mj-cs"/>
        </a:defRPr>
      </a:lvl1pPr>
      <a:lvl2pPr algn="l" rtl="0" fontAlgn="base">
        <a:lnSpc>
          <a:spcPct val="85000"/>
        </a:lnSpc>
        <a:spcBef>
          <a:spcPct val="0"/>
        </a:spcBef>
        <a:spcAft>
          <a:spcPct val="0"/>
        </a:spcAft>
        <a:defRPr sz="4800">
          <a:solidFill>
            <a:srgbClr val="404040"/>
          </a:solidFill>
          <a:latin typeface="Calibri Light" charset="0"/>
          <a:ea typeface="ＭＳ Ｐゴシック" charset="0"/>
        </a:defRPr>
      </a:lvl2pPr>
      <a:lvl3pPr algn="l" rtl="0" fontAlgn="base">
        <a:lnSpc>
          <a:spcPct val="85000"/>
        </a:lnSpc>
        <a:spcBef>
          <a:spcPct val="0"/>
        </a:spcBef>
        <a:spcAft>
          <a:spcPct val="0"/>
        </a:spcAft>
        <a:defRPr sz="4800">
          <a:solidFill>
            <a:srgbClr val="404040"/>
          </a:solidFill>
          <a:latin typeface="Calibri Light" charset="0"/>
          <a:ea typeface="ＭＳ Ｐゴシック" charset="0"/>
        </a:defRPr>
      </a:lvl3pPr>
      <a:lvl4pPr algn="l" rtl="0" fontAlgn="base">
        <a:lnSpc>
          <a:spcPct val="85000"/>
        </a:lnSpc>
        <a:spcBef>
          <a:spcPct val="0"/>
        </a:spcBef>
        <a:spcAft>
          <a:spcPct val="0"/>
        </a:spcAft>
        <a:defRPr sz="4800">
          <a:solidFill>
            <a:srgbClr val="404040"/>
          </a:solidFill>
          <a:latin typeface="Calibri Light" charset="0"/>
          <a:ea typeface="ＭＳ Ｐゴシック" charset="0"/>
        </a:defRPr>
      </a:lvl4pPr>
      <a:lvl5pPr algn="l" rtl="0" fontAlgn="base">
        <a:lnSpc>
          <a:spcPct val="85000"/>
        </a:lnSpc>
        <a:spcBef>
          <a:spcPct val="0"/>
        </a:spcBef>
        <a:spcAft>
          <a:spcPct val="0"/>
        </a:spcAft>
        <a:defRPr sz="4800">
          <a:solidFill>
            <a:srgbClr val="404040"/>
          </a:solidFill>
          <a:latin typeface="Calibri Light" charset="0"/>
          <a:ea typeface="ＭＳ Ｐゴシック" charset="0"/>
        </a:defRPr>
      </a:lvl5pPr>
      <a:lvl6pPr marL="457200" algn="l" rtl="0" fontAlgn="base">
        <a:lnSpc>
          <a:spcPct val="85000"/>
        </a:lnSpc>
        <a:spcBef>
          <a:spcPct val="0"/>
        </a:spcBef>
        <a:spcAft>
          <a:spcPct val="0"/>
        </a:spcAft>
        <a:defRPr sz="4800">
          <a:solidFill>
            <a:srgbClr val="404040"/>
          </a:solidFill>
          <a:latin typeface="Calibri Light" charset="0"/>
          <a:ea typeface="ＭＳ Ｐゴシック" charset="0"/>
        </a:defRPr>
      </a:lvl6pPr>
      <a:lvl7pPr marL="914400" algn="l" rtl="0" fontAlgn="base">
        <a:lnSpc>
          <a:spcPct val="85000"/>
        </a:lnSpc>
        <a:spcBef>
          <a:spcPct val="0"/>
        </a:spcBef>
        <a:spcAft>
          <a:spcPct val="0"/>
        </a:spcAft>
        <a:defRPr sz="4800">
          <a:solidFill>
            <a:srgbClr val="404040"/>
          </a:solidFill>
          <a:latin typeface="Calibri Light" charset="0"/>
          <a:ea typeface="ＭＳ Ｐゴシック" charset="0"/>
        </a:defRPr>
      </a:lvl7pPr>
      <a:lvl8pPr marL="1371600" algn="l" rtl="0" fontAlgn="base">
        <a:lnSpc>
          <a:spcPct val="85000"/>
        </a:lnSpc>
        <a:spcBef>
          <a:spcPct val="0"/>
        </a:spcBef>
        <a:spcAft>
          <a:spcPct val="0"/>
        </a:spcAft>
        <a:defRPr sz="4800">
          <a:solidFill>
            <a:srgbClr val="404040"/>
          </a:solidFill>
          <a:latin typeface="Calibri Light" charset="0"/>
          <a:ea typeface="ＭＳ Ｐゴシック" charset="0"/>
        </a:defRPr>
      </a:lvl8pPr>
      <a:lvl9pPr marL="1828800" algn="l" rtl="0" fontAlgn="base">
        <a:lnSpc>
          <a:spcPct val="85000"/>
        </a:lnSpc>
        <a:spcBef>
          <a:spcPct val="0"/>
        </a:spcBef>
        <a:spcAft>
          <a:spcPct val="0"/>
        </a:spcAft>
        <a:defRPr sz="4800">
          <a:solidFill>
            <a:srgbClr val="404040"/>
          </a:solidFill>
          <a:latin typeface="Calibri Light" charset="0"/>
          <a:ea typeface="ＭＳ Ｐゴシック" charset="0"/>
        </a:defRPr>
      </a:lvl9pPr>
    </p:titleStyle>
    <p:bodyStyle>
      <a:lvl1pPr marL="90488" indent="-90488" algn="l" rtl="0" fontAlgn="base">
        <a:lnSpc>
          <a:spcPct val="90000"/>
        </a:lnSpc>
        <a:spcBef>
          <a:spcPts val="1200"/>
        </a:spcBef>
        <a:spcAft>
          <a:spcPts val="200"/>
        </a:spcAft>
        <a:buClr>
          <a:schemeClr val="accent1"/>
        </a:buClr>
        <a:buSzPct val="100000"/>
        <a:buFont typeface="Calibri" charset="0"/>
        <a:buChar char=" "/>
        <a:defRPr sz="2000" kern="1200">
          <a:solidFill>
            <a:srgbClr val="404040"/>
          </a:solidFill>
          <a:latin typeface="+mn-lt"/>
          <a:ea typeface="ＭＳ Ｐゴシック" charset="0"/>
          <a:cs typeface="+mn-cs"/>
        </a:defRPr>
      </a:lvl1pPr>
      <a:lvl2pPr marL="382588" indent="-182563" algn="l" rtl="0" fontAlgn="base">
        <a:lnSpc>
          <a:spcPct val="90000"/>
        </a:lnSpc>
        <a:spcBef>
          <a:spcPts val="200"/>
        </a:spcBef>
        <a:spcAft>
          <a:spcPts val="400"/>
        </a:spcAft>
        <a:buClr>
          <a:schemeClr val="accent1"/>
        </a:buClr>
        <a:buFont typeface="Calibri" charset="0"/>
        <a:buChar char="◦"/>
        <a:defRPr kern="1200">
          <a:solidFill>
            <a:srgbClr val="404040"/>
          </a:solidFill>
          <a:latin typeface="+mn-lt"/>
          <a:ea typeface="ＭＳ Ｐゴシック" charset="0"/>
          <a:cs typeface="+mn-cs"/>
        </a:defRPr>
      </a:lvl2pPr>
      <a:lvl3pPr marL="566738" indent="-182563" algn="l" rtl="0" fontAlgn="base">
        <a:lnSpc>
          <a:spcPct val="90000"/>
        </a:lnSpc>
        <a:spcBef>
          <a:spcPts val="200"/>
        </a:spcBef>
        <a:spcAft>
          <a:spcPts val="400"/>
        </a:spcAft>
        <a:buClr>
          <a:schemeClr val="accent1"/>
        </a:buClr>
        <a:buFont typeface="Calibri" charset="0"/>
        <a:buChar char="◦"/>
        <a:defRPr sz="1400" kern="1200">
          <a:solidFill>
            <a:srgbClr val="404040"/>
          </a:solidFill>
          <a:latin typeface="+mn-lt"/>
          <a:ea typeface="ＭＳ Ｐゴシック" charset="0"/>
          <a:cs typeface="+mn-cs"/>
        </a:defRPr>
      </a:lvl3pPr>
      <a:lvl4pPr marL="749300" indent="-182563" algn="l" rtl="0" fontAlgn="base">
        <a:lnSpc>
          <a:spcPct val="90000"/>
        </a:lnSpc>
        <a:spcBef>
          <a:spcPts val="200"/>
        </a:spcBef>
        <a:spcAft>
          <a:spcPts val="400"/>
        </a:spcAft>
        <a:buClr>
          <a:schemeClr val="accent1"/>
        </a:buClr>
        <a:buFont typeface="Calibri" charset="0"/>
        <a:buChar char="◦"/>
        <a:defRPr sz="1400" kern="1200">
          <a:solidFill>
            <a:srgbClr val="404040"/>
          </a:solidFill>
          <a:latin typeface="+mn-lt"/>
          <a:ea typeface="ＭＳ Ｐゴシック" charset="0"/>
          <a:cs typeface="+mn-cs"/>
        </a:defRPr>
      </a:lvl4pPr>
      <a:lvl5pPr marL="931863" indent="-182563" algn="l" rtl="0" fontAlgn="base">
        <a:lnSpc>
          <a:spcPct val="90000"/>
        </a:lnSpc>
        <a:spcBef>
          <a:spcPts val="200"/>
        </a:spcBef>
        <a:spcAft>
          <a:spcPts val="400"/>
        </a:spcAft>
        <a:buClr>
          <a:schemeClr val="accent1"/>
        </a:buClr>
        <a:buFont typeface="Calibri" charset="0"/>
        <a:buChar char="◦"/>
        <a:defRPr sz="1400" kern="1200">
          <a:solidFill>
            <a:srgbClr val="404040"/>
          </a:solidFill>
          <a:latin typeface="+mn-lt"/>
          <a:ea typeface="ＭＳ Ｐゴシック"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
          <p:cNvSpPr>
            <a:spLocks noGrp="1" noChangeArrowheads="1"/>
          </p:cNvSpPr>
          <p:nvPr>
            <p:ph type="title"/>
          </p:nvPr>
        </p:nvSpPr>
        <p:spPr>
          <a:xfrm>
            <a:off x="1043608" y="1772816"/>
            <a:ext cx="7186612" cy="4233540"/>
          </a:xfrm>
        </p:spPr>
        <p:txBody>
          <a:bodyPr wrap="square" numCol="1" anchorCtr="0" compatLnSpc="1">
            <a:prstTxWarp prst="textNoShape">
              <a:avLst/>
            </a:prstTxWarp>
            <a:normAutofit fontScale="90000"/>
          </a:bodyPr>
          <a:lstStyle/>
          <a:p>
            <a:r>
              <a:rPr lang="en-GB" sz="3600" b="1" dirty="0">
                <a:latin typeface="Cambria" charset="0"/>
              </a:rPr>
              <a:t>Realizing self-determination rights of people with disabilities through development practice</a:t>
            </a:r>
            <a:r>
              <a:rPr lang="en-GB" sz="2200" b="1" dirty="0">
                <a:latin typeface="Cambria" charset="0"/>
              </a:rPr>
              <a:t/>
            </a:r>
            <a:br>
              <a:rPr lang="en-GB" sz="2200" b="1" dirty="0">
                <a:latin typeface="Cambria" charset="0"/>
              </a:rPr>
            </a:br>
            <a:r>
              <a:rPr lang="en-GB" sz="2200" b="1" dirty="0">
                <a:latin typeface="Cambria" charset="0"/>
              </a:rPr>
              <a:t/>
            </a:r>
            <a:br>
              <a:rPr lang="en-GB" sz="2200" b="1" dirty="0">
                <a:latin typeface="Cambria" charset="0"/>
              </a:rPr>
            </a:br>
            <a:r>
              <a:rPr lang="en-GB" sz="2700" b="1" dirty="0">
                <a:latin typeface="Cambria" charset="0"/>
              </a:rPr>
              <a:t>A case study on the water and sanitation sector in Tanzania</a:t>
            </a:r>
            <a:r>
              <a:rPr lang="en-GB" sz="2200" b="1" dirty="0">
                <a:latin typeface="Cambria" charset="0"/>
              </a:rPr>
              <a:t/>
            </a:r>
            <a:br>
              <a:rPr lang="en-GB" sz="2200" b="1" dirty="0">
                <a:latin typeface="Cambria" charset="0"/>
              </a:rPr>
            </a:br>
            <a:r>
              <a:rPr lang="en-GB" sz="2200" b="1" dirty="0">
                <a:latin typeface="Cambria" charset="0"/>
              </a:rPr>
              <a:t/>
            </a:r>
            <a:br>
              <a:rPr lang="en-GB" sz="2200" b="1" dirty="0">
                <a:latin typeface="Cambria" charset="0"/>
              </a:rPr>
            </a:br>
            <a:r>
              <a:rPr lang="en-GB" sz="2200" b="1" dirty="0">
                <a:latin typeface="Cambria" charset="0"/>
              </a:rPr>
              <a:t/>
            </a:r>
            <a:br>
              <a:rPr lang="en-GB" sz="2200" b="1" dirty="0">
                <a:latin typeface="Cambria" charset="0"/>
              </a:rPr>
            </a:br>
            <a:r>
              <a:rPr lang="en-GB" sz="2200" b="1" dirty="0">
                <a:latin typeface="Cambria" charset="0"/>
              </a:rPr>
              <a:t>4.9.2015</a:t>
            </a:r>
            <a:br>
              <a:rPr lang="en-GB" sz="2200" b="1" dirty="0">
                <a:latin typeface="Cambria" charset="0"/>
              </a:rPr>
            </a:br>
            <a:r>
              <a:rPr lang="en-GB" sz="2200" b="1" dirty="0">
                <a:latin typeface="Cambria" charset="0"/>
              </a:rPr>
              <a:t>Helsinki, Finland</a:t>
            </a:r>
            <a:br>
              <a:rPr lang="en-GB" sz="2200" b="1" dirty="0">
                <a:latin typeface="Cambria" charset="0"/>
              </a:rPr>
            </a:br>
            <a:r>
              <a:rPr lang="en-GB" sz="2600" dirty="0">
                <a:latin typeface="Cambria" charset="0"/>
              </a:rPr>
              <a:t/>
            </a:r>
            <a:br>
              <a:rPr lang="en-GB" sz="2600" dirty="0">
                <a:latin typeface="Cambria" charset="0"/>
              </a:rPr>
            </a:br>
            <a:r>
              <a:rPr lang="en-GB" sz="2200" b="1" dirty="0" smtClean="0">
                <a:latin typeface="Cambria" charset="0"/>
              </a:rPr>
              <a:t>Nathaly </a:t>
            </a:r>
            <a:r>
              <a:rPr lang="en-GB" sz="2200" b="1" dirty="0">
                <a:latin typeface="Cambria" charset="0"/>
              </a:rPr>
              <a:t>Guzman</a:t>
            </a:r>
            <a:r>
              <a:rPr lang="en-US" sz="2500" b="1" dirty="0">
                <a:latin typeface="Calibri Light" charset="0"/>
              </a:rPr>
              <a:t/>
            </a:r>
            <a:br>
              <a:rPr lang="en-US" sz="2500" b="1" dirty="0">
                <a:latin typeface="Calibri Light" charset="0"/>
              </a:rPr>
            </a:br>
            <a:r>
              <a:rPr lang="en-US" sz="2500" b="1" dirty="0">
                <a:latin typeface="Calibri Light" charset="0"/>
              </a:rPr>
              <a:t> </a:t>
            </a:r>
            <a:endParaRPr lang="en-US" sz="2500" b="1" i="1" dirty="0">
              <a:latin typeface="Calibri Light" charset="0"/>
            </a:endParaRPr>
          </a:p>
        </p:txBody>
      </p:sp>
      <p:sp>
        <p:nvSpPr>
          <p:cNvPr id="10243" name="Text Box 10"/>
          <p:cNvSpPr txBox="1">
            <a:spLocks noChangeArrowheads="1"/>
          </p:cNvSpPr>
          <p:nvPr/>
        </p:nvSpPr>
        <p:spPr bwMode="auto">
          <a:xfrm rot="-5400000">
            <a:off x="-267494" y="607219"/>
            <a:ext cx="12207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spcBef>
                <a:spcPct val="50000"/>
              </a:spcBef>
            </a:pPr>
            <a:r>
              <a:rPr lang="fi-FI" sz="1400" b="1">
                <a:solidFill>
                  <a:schemeClr val="bg1"/>
                </a:solidFill>
                <a:latin typeface="Calibri" charset="0"/>
                <a:cs typeface="Arial" charset="0"/>
              </a:rPr>
              <a:t>www.abilis.fi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tsikko 1"/>
          <p:cNvSpPr>
            <a:spLocks noGrp="1"/>
          </p:cNvSpPr>
          <p:nvPr>
            <p:ph type="title"/>
          </p:nvPr>
        </p:nvSpPr>
        <p:spPr>
          <a:xfrm>
            <a:off x="755650" y="188913"/>
            <a:ext cx="6694488" cy="1143000"/>
          </a:xfrm>
        </p:spPr>
        <p:txBody>
          <a:bodyPr/>
          <a:lstStyle/>
          <a:p>
            <a:pPr fontAlgn="auto">
              <a:spcAft>
                <a:spcPts val="0"/>
              </a:spcAft>
              <a:defRPr/>
            </a:pPr>
            <a:r>
              <a:rPr lang="fi-FI" altLang="fi-FI" sz="3200" b="1" dirty="0" err="1" smtClean="0">
                <a:solidFill>
                  <a:schemeClr val="tx1">
                    <a:lumMod val="75000"/>
                    <a:lumOff val="25000"/>
                  </a:schemeClr>
                </a:solidFill>
                <a:latin typeface="Cambria" panose="02040503050406030204" pitchFamily="18" charset="0"/>
                <a:ea typeface="+mj-ea"/>
              </a:rPr>
              <a:t>Experiences</a:t>
            </a:r>
            <a:r>
              <a:rPr lang="fi-FI" altLang="fi-FI" sz="3200" b="1" dirty="0" smtClean="0">
                <a:solidFill>
                  <a:schemeClr val="tx1">
                    <a:lumMod val="75000"/>
                    <a:lumOff val="25000"/>
                  </a:schemeClr>
                </a:solidFill>
                <a:latin typeface="Cambria" panose="02040503050406030204" pitchFamily="18" charset="0"/>
                <a:ea typeface="+mj-ea"/>
              </a:rPr>
              <a:t> of </a:t>
            </a:r>
            <a:r>
              <a:rPr lang="fi-FI" altLang="fi-FI" sz="3200" b="1" dirty="0" err="1" smtClean="0">
                <a:solidFill>
                  <a:schemeClr val="tx1">
                    <a:lumMod val="75000"/>
                    <a:lumOff val="25000"/>
                  </a:schemeClr>
                </a:solidFill>
                <a:latin typeface="Cambria" panose="02040503050406030204" pitchFamily="18" charset="0"/>
                <a:ea typeface="+mj-ea"/>
              </a:rPr>
              <a:t>persons</a:t>
            </a:r>
            <a:r>
              <a:rPr lang="fi-FI" altLang="fi-FI" sz="3200" b="1" dirty="0" smtClean="0">
                <a:solidFill>
                  <a:schemeClr val="tx1">
                    <a:lumMod val="75000"/>
                    <a:lumOff val="25000"/>
                  </a:schemeClr>
                </a:solidFill>
                <a:latin typeface="Cambria" panose="02040503050406030204" pitchFamily="18" charset="0"/>
                <a:ea typeface="+mj-ea"/>
              </a:rPr>
              <a:t> </a:t>
            </a:r>
            <a:r>
              <a:rPr lang="fi-FI" altLang="fi-FI" sz="3200" b="1" dirty="0" err="1" smtClean="0">
                <a:solidFill>
                  <a:schemeClr val="tx1">
                    <a:lumMod val="75000"/>
                    <a:lumOff val="25000"/>
                  </a:schemeClr>
                </a:solidFill>
                <a:latin typeface="Cambria" panose="02040503050406030204" pitchFamily="18" charset="0"/>
                <a:ea typeface="+mj-ea"/>
              </a:rPr>
              <a:t>with</a:t>
            </a:r>
            <a:r>
              <a:rPr lang="fi-FI" altLang="fi-FI" sz="3200" b="1" dirty="0" smtClean="0">
                <a:solidFill>
                  <a:schemeClr val="tx1">
                    <a:lumMod val="75000"/>
                    <a:lumOff val="25000"/>
                  </a:schemeClr>
                </a:solidFill>
                <a:latin typeface="Cambria" panose="02040503050406030204" pitchFamily="18" charset="0"/>
                <a:ea typeface="+mj-ea"/>
              </a:rPr>
              <a:t> </a:t>
            </a:r>
            <a:r>
              <a:rPr lang="fi-FI" altLang="fi-FI" sz="3200" b="1" dirty="0" err="1" smtClean="0">
                <a:solidFill>
                  <a:schemeClr val="tx1">
                    <a:lumMod val="75000"/>
                    <a:lumOff val="25000"/>
                  </a:schemeClr>
                </a:solidFill>
                <a:latin typeface="Cambria" panose="02040503050406030204" pitchFamily="18" charset="0"/>
                <a:ea typeface="+mj-ea"/>
              </a:rPr>
              <a:t>disabilities</a:t>
            </a:r>
            <a:endParaRPr lang="fi-FI" altLang="fi-FI" sz="3200" b="1" dirty="0" smtClean="0">
              <a:solidFill>
                <a:schemeClr val="tx1">
                  <a:lumMod val="75000"/>
                  <a:lumOff val="25000"/>
                </a:schemeClr>
              </a:solidFill>
              <a:latin typeface="Cambria" panose="02040503050406030204" pitchFamily="18" charset="0"/>
              <a:ea typeface="+mj-ea"/>
            </a:endParaRPr>
          </a:p>
        </p:txBody>
      </p:sp>
      <p:sp>
        <p:nvSpPr>
          <p:cNvPr id="21507" name="Text Box 10"/>
          <p:cNvSpPr txBox="1">
            <a:spLocks noChangeArrowheads="1"/>
          </p:cNvSpPr>
          <p:nvPr/>
        </p:nvSpPr>
        <p:spPr bwMode="auto">
          <a:xfrm rot="-5400000">
            <a:off x="-267494" y="607219"/>
            <a:ext cx="12207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spcBef>
                <a:spcPct val="50000"/>
              </a:spcBef>
            </a:pPr>
            <a:r>
              <a:rPr lang="fi-FI" sz="1400" b="1">
                <a:solidFill>
                  <a:schemeClr val="bg1"/>
                </a:solidFill>
                <a:latin typeface="Calibri" charset="0"/>
                <a:cs typeface="Arial" charset="0"/>
              </a:rPr>
              <a:t>www.abilis.fi</a:t>
            </a:r>
          </a:p>
        </p:txBody>
      </p:sp>
      <p:pic>
        <p:nvPicPr>
          <p:cNvPr id="21508" name="Kuva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35600" y="1916113"/>
            <a:ext cx="3060700" cy="203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9" name="Kuva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2900" y="2360613"/>
            <a:ext cx="4787900" cy="3192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0" name="Kuva 5"/>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35600" y="4149725"/>
            <a:ext cx="3060700" cy="203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tsikko 1"/>
          <p:cNvSpPr>
            <a:spLocks noGrp="1"/>
          </p:cNvSpPr>
          <p:nvPr>
            <p:ph type="title"/>
          </p:nvPr>
        </p:nvSpPr>
        <p:spPr>
          <a:xfrm>
            <a:off x="755650" y="188913"/>
            <a:ext cx="6694488" cy="1143000"/>
          </a:xfrm>
        </p:spPr>
        <p:txBody>
          <a:bodyPr/>
          <a:lstStyle/>
          <a:p>
            <a:pPr fontAlgn="auto">
              <a:spcAft>
                <a:spcPts val="0"/>
              </a:spcAft>
              <a:defRPr/>
            </a:pPr>
            <a:r>
              <a:rPr lang="fi-FI" altLang="fi-FI" sz="3200" b="1" smtClean="0">
                <a:solidFill>
                  <a:schemeClr val="tx1">
                    <a:lumMod val="75000"/>
                    <a:lumOff val="25000"/>
                  </a:schemeClr>
                </a:solidFill>
                <a:latin typeface="Cambria" panose="02040503050406030204" pitchFamily="18" charset="0"/>
                <a:ea typeface="+mj-ea"/>
              </a:rPr>
              <a:t>Action Research</a:t>
            </a:r>
          </a:p>
        </p:txBody>
      </p:sp>
      <p:sp>
        <p:nvSpPr>
          <p:cNvPr id="23555" name="Text Box 10"/>
          <p:cNvSpPr txBox="1">
            <a:spLocks noChangeArrowheads="1"/>
          </p:cNvSpPr>
          <p:nvPr/>
        </p:nvSpPr>
        <p:spPr bwMode="auto">
          <a:xfrm rot="-5400000">
            <a:off x="-267494" y="607219"/>
            <a:ext cx="12207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spcBef>
                <a:spcPct val="50000"/>
              </a:spcBef>
            </a:pPr>
            <a:r>
              <a:rPr lang="fi-FI" sz="1400" b="1">
                <a:solidFill>
                  <a:schemeClr val="bg1"/>
                </a:solidFill>
                <a:latin typeface="Calibri" charset="0"/>
                <a:cs typeface="Arial" charset="0"/>
              </a:rPr>
              <a:t>www.abilis.fi</a:t>
            </a:r>
          </a:p>
        </p:txBody>
      </p:sp>
      <p:sp>
        <p:nvSpPr>
          <p:cNvPr id="23556" name="Tekstiruutu 1"/>
          <p:cNvSpPr txBox="1">
            <a:spLocks noChangeArrowheads="1"/>
          </p:cNvSpPr>
          <p:nvPr/>
        </p:nvSpPr>
        <p:spPr bwMode="auto">
          <a:xfrm>
            <a:off x="1116013" y="1628775"/>
            <a:ext cx="6264275" cy="4031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buFont typeface="Arial" charset="0"/>
              <a:buChar char="•"/>
            </a:pPr>
            <a:endParaRPr lang="fi-FI" sz="3200" dirty="0" smtClean="0">
              <a:latin typeface="Cambria" charset="0"/>
            </a:endParaRPr>
          </a:p>
          <a:p>
            <a:pPr>
              <a:buFont typeface="Arial" charset="0"/>
              <a:buChar char="•"/>
            </a:pPr>
            <a:r>
              <a:rPr lang="fi-FI" sz="3200" dirty="0" err="1" smtClean="0">
                <a:latin typeface="Cambria" charset="0"/>
              </a:rPr>
              <a:t>With</a:t>
            </a:r>
            <a:r>
              <a:rPr lang="fi-FI" sz="3200" dirty="0" smtClean="0">
                <a:latin typeface="Cambria" charset="0"/>
              </a:rPr>
              <a:t> </a:t>
            </a:r>
            <a:r>
              <a:rPr lang="fi-FI" sz="3200" dirty="0" err="1">
                <a:latin typeface="Cambria" charset="0"/>
              </a:rPr>
              <a:t>some</a:t>
            </a:r>
            <a:r>
              <a:rPr lang="fi-FI" sz="3200" dirty="0">
                <a:latin typeface="Cambria" charset="0"/>
              </a:rPr>
              <a:t> </a:t>
            </a:r>
            <a:r>
              <a:rPr lang="fi-FI" sz="3200" dirty="0" err="1">
                <a:latin typeface="Cambria" charset="0"/>
              </a:rPr>
              <a:t>Finnish</a:t>
            </a:r>
            <a:r>
              <a:rPr lang="fi-FI" sz="3200" dirty="0">
                <a:latin typeface="Cambria" charset="0"/>
              </a:rPr>
              <a:t> WASH NGO and </a:t>
            </a:r>
            <a:r>
              <a:rPr lang="fi-FI" sz="3200" dirty="0" err="1">
                <a:latin typeface="Cambria" charset="0"/>
              </a:rPr>
              <a:t>DPOs</a:t>
            </a:r>
            <a:r>
              <a:rPr lang="fi-FI" sz="3200" dirty="0">
                <a:latin typeface="Cambria" charset="0"/>
              </a:rPr>
              <a:t>, </a:t>
            </a:r>
            <a:r>
              <a:rPr lang="fi-FI" sz="3200" dirty="0" err="1">
                <a:latin typeface="Cambria" charset="0"/>
              </a:rPr>
              <a:t>we</a:t>
            </a:r>
            <a:r>
              <a:rPr lang="fi-FI" sz="3200" dirty="0">
                <a:latin typeface="Cambria" charset="0"/>
              </a:rPr>
              <a:t> </a:t>
            </a:r>
            <a:r>
              <a:rPr lang="fi-FI" sz="3200" dirty="0" err="1">
                <a:latin typeface="Cambria" charset="0"/>
              </a:rPr>
              <a:t>will</a:t>
            </a:r>
            <a:r>
              <a:rPr lang="fi-FI" sz="3200" dirty="0">
                <a:latin typeface="Cambria" charset="0"/>
              </a:rPr>
              <a:t> </a:t>
            </a:r>
            <a:r>
              <a:rPr lang="fi-FI" sz="3200" dirty="0" err="1">
                <a:latin typeface="Cambria" charset="0"/>
              </a:rPr>
              <a:t>publish</a:t>
            </a:r>
            <a:r>
              <a:rPr lang="fi-FI" sz="3200" dirty="0">
                <a:latin typeface="Cambria" charset="0"/>
              </a:rPr>
              <a:t> </a:t>
            </a:r>
            <a:r>
              <a:rPr lang="fi-FI" sz="3200" dirty="0" err="1">
                <a:latin typeface="Cambria" charset="0"/>
              </a:rPr>
              <a:t>two</a:t>
            </a:r>
            <a:r>
              <a:rPr lang="fi-FI" sz="3200" dirty="0">
                <a:latin typeface="Cambria" charset="0"/>
              </a:rPr>
              <a:t> </a:t>
            </a:r>
            <a:r>
              <a:rPr lang="fi-FI" sz="3200" dirty="0" err="1">
                <a:latin typeface="Cambria" charset="0"/>
              </a:rPr>
              <a:t>guidebooks</a:t>
            </a:r>
            <a:r>
              <a:rPr lang="fi-FI" sz="3200" dirty="0">
                <a:latin typeface="Cambria" charset="0"/>
              </a:rPr>
              <a:t> on WASH and </a:t>
            </a:r>
            <a:r>
              <a:rPr lang="fi-FI" sz="3200" dirty="0" err="1">
                <a:latin typeface="Cambria" charset="0"/>
              </a:rPr>
              <a:t>disability</a:t>
            </a:r>
            <a:endParaRPr lang="fi-FI" sz="3200" dirty="0">
              <a:latin typeface="Cambria" charset="0"/>
            </a:endParaRPr>
          </a:p>
          <a:p>
            <a:pPr>
              <a:buFontTx/>
              <a:buChar char="-"/>
            </a:pPr>
            <a:r>
              <a:rPr lang="fi-FI" sz="3200" dirty="0">
                <a:latin typeface="Cambria" charset="0"/>
              </a:rPr>
              <a:t>One for WASH </a:t>
            </a:r>
            <a:r>
              <a:rPr lang="fi-FI" sz="3200" dirty="0" err="1">
                <a:latin typeface="Cambria" charset="0"/>
              </a:rPr>
              <a:t>stakeholders</a:t>
            </a:r>
            <a:endParaRPr lang="fi-FI" sz="3200" dirty="0">
              <a:latin typeface="Cambria" charset="0"/>
            </a:endParaRPr>
          </a:p>
          <a:p>
            <a:pPr>
              <a:buFontTx/>
              <a:buChar char="-"/>
            </a:pPr>
            <a:r>
              <a:rPr lang="fi-FI" sz="3200" dirty="0" err="1">
                <a:latin typeface="Cambria" charset="0"/>
              </a:rPr>
              <a:t>The</a:t>
            </a:r>
            <a:r>
              <a:rPr lang="fi-FI" sz="3200" dirty="0">
                <a:latin typeface="Cambria" charset="0"/>
              </a:rPr>
              <a:t> </a:t>
            </a:r>
            <a:r>
              <a:rPr lang="fi-FI" sz="3200" dirty="0" err="1">
                <a:latin typeface="Cambria" charset="0"/>
              </a:rPr>
              <a:t>other</a:t>
            </a:r>
            <a:r>
              <a:rPr lang="fi-FI" sz="3200" dirty="0">
                <a:latin typeface="Cambria" charset="0"/>
              </a:rPr>
              <a:t> for </a:t>
            </a:r>
            <a:r>
              <a:rPr lang="fi-FI" sz="3200" dirty="0" err="1">
                <a:latin typeface="Cambria" charset="0"/>
              </a:rPr>
              <a:t>DPOs</a:t>
            </a:r>
            <a:r>
              <a:rPr lang="fi-FI" sz="3200" dirty="0">
                <a:latin typeface="Cambria" charset="0"/>
              </a:rPr>
              <a:t> in </a:t>
            </a:r>
            <a:r>
              <a:rPr lang="fi-FI" sz="3200" dirty="0" err="1">
                <a:latin typeface="Cambria" charset="0"/>
              </a:rPr>
              <a:t>the</a:t>
            </a:r>
            <a:r>
              <a:rPr lang="fi-FI" sz="3200" dirty="0">
                <a:latin typeface="Cambria" charset="0"/>
              </a:rPr>
              <a:t> </a:t>
            </a:r>
            <a:r>
              <a:rPr lang="fi-FI" sz="3200" dirty="0" err="1">
                <a:latin typeface="Cambria" charset="0"/>
              </a:rPr>
              <a:t>global</a:t>
            </a:r>
            <a:r>
              <a:rPr lang="fi-FI" sz="3200" dirty="0">
                <a:latin typeface="Cambria" charset="0"/>
              </a:rPr>
              <a:t> South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tsikko 1"/>
          <p:cNvSpPr>
            <a:spLocks noGrp="1"/>
          </p:cNvSpPr>
          <p:nvPr>
            <p:ph type="title"/>
          </p:nvPr>
        </p:nvSpPr>
        <p:spPr>
          <a:xfrm>
            <a:off x="755650" y="188913"/>
            <a:ext cx="6694488" cy="1143000"/>
          </a:xfrm>
        </p:spPr>
        <p:txBody>
          <a:bodyPr/>
          <a:lstStyle/>
          <a:p>
            <a:pPr fontAlgn="auto">
              <a:spcAft>
                <a:spcPts val="0"/>
              </a:spcAft>
              <a:defRPr/>
            </a:pPr>
            <a:r>
              <a:rPr lang="fi-FI" altLang="fi-FI" sz="3200" b="1" dirty="0" err="1" smtClean="0">
                <a:solidFill>
                  <a:schemeClr val="tx1">
                    <a:lumMod val="75000"/>
                    <a:lumOff val="25000"/>
                  </a:schemeClr>
                </a:solidFill>
                <a:latin typeface="Cambria" panose="02040503050406030204" pitchFamily="18" charset="0"/>
                <a:ea typeface="+mj-ea"/>
              </a:rPr>
              <a:t>Future</a:t>
            </a:r>
            <a:r>
              <a:rPr lang="fi-FI" altLang="fi-FI" sz="3200" b="1" dirty="0" smtClean="0">
                <a:solidFill>
                  <a:schemeClr val="tx1">
                    <a:lumMod val="75000"/>
                    <a:lumOff val="25000"/>
                  </a:schemeClr>
                </a:solidFill>
                <a:latin typeface="Cambria" panose="02040503050406030204" pitchFamily="18" charset="0"/>
                <a:ea typeface="+mj-ea"/>
              </a:rPr>
              <a:t> </a:t>
            </a:r>
            <a:r>
              <a:rPr lang="fi-FI" altLang="fi-FI" sz="3200" b="1" dirty="0" err="1" smtClean="0">
                <a:solidFill>
                  <a:schemeClr val="tx1">
                    <a:lumMod val="75000"/>
                    <a:lumOff val="25000"/>
                  </a:schemeClr>
                </a:solidFill>
                <a:latin typeface="Cambria" panose="02040503050406030204" pitchFamily="18" charset="0"/>
                <a:ea typeface="+mj-ea"/>
              </a:rPr>
              <a:t>Fieldwork</a:t>
            </a:r>
            <a:endParaRPr lang="fi-FI" altLang="fi-FI" sz="3200" b="1" dirty="0" smtClean="0">
              <a:solidFill>
                <a:schemeClr val="tx1">
                  <a:lumMod val="75000"/>
                  <a:lumOff val="25000"/>
                </a:schemeClr>
              </a:solidFill>
              <a:latin typeface="Cambria" panose="02040503050406030204" pitchFamily="18" charset="0"/>
              <a:ea typeface="+mj-ea"/>
            </a:endParaRPr>
          </a:p>
        </p:txBody>
      </p:sp>
      <p:sp>
        <p:nvSpPr>
          <p:cNvPr id="24579" name="Text Box 10"/>
          <p:cNvSpPr txBox="1">
            <a:spLocks noChangeArrowheads="1"/>
          </p:cNvSpPr>
          <p:nvPr/>
        </p:nvSpPr>
        <p:spPr bwMode="auto">
          <a:xfrm rot="-5400000">
            <a:off x="-267494" y="607219"/>
            <a:ext cx="12207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spcBef>
                <a:spcPct val="50000"/>
              </a:spcBef>
            </a:pPr>
            <a:r>
              <a:rPr lang="fi-FI" sz="1400" b="1">
                <a:solidFill>
                  <a:schemeClr val="bg1"/>
                </a:solidFill>
                <a:latin typeface="Calibri" charset="0"/>
                <a:cs typeface="Arial" charset="0"/>
              </a:rPr>
              <a:t>www.abilis.fi</a:t>
            </a:r>
          </a:p>
        </p:txBody>
      </p:sp>
      <p:sp>
        <p:nvSpPr>
          <p:cNvPr id="2" name="Tekstiruutu 1"/>
          <p:cNvSpPr txBox="1"/>
          <p:nvPr/>
        </p:nvSpPr>
        <p:spPr>
          <a:xfrm>
            <a:off x="4860032" y="2132856"/>
            <a:ext cx="4032002" cy="3539430"/>
          </a:xfrm>
          <a:prstGeom prst="rect">
            <a:avLst/>
          </a:prstGeom>
          <a:noFill/>
        </p:spPr>
        <p:txBody>
          <a:bodyPr wrap="square">
            <a:spAutoFit/>
          </a:bodyPr>
          <a:lstStyle/>
          <a:p>
            <a:pPr marL="342900" indent="-342900">
              <a:buFont typeface="Arial"/>
              <a:buChar char="•"/>
              <a:defRPr/>
            </a:pPr>
            <a:endParaRPr lang="fi-FI" sz="3200" dirty="0" smtClean="0">
              <a:latin typeface="Cambria"/>
              <a:cs typeface="Cambria"/>
            </a:endParaRPr>
          </a:p>
          <a:p>
            <a:pPr marL="342900" indent="-342900">
              <a:buFont typeface="Arial"/>
              <a:buChar char="•"/>
              <a:defRPr/>
            </a:pPr>
            <a:r>
              <a:rPr lang="fi-FI" sz="3200" dirty="0" err="1" smtClean="0">
                <a:latin typeface="Cambria"/>
                <a:cs typeface="Cambria"/>
              </a:rPr>
              <a:t>Fieldwork</a:t>
            </a:r>
            <a:r>
              <a:rPr lang="fi-FI" sz="3200" dirty="0" smtClean="0">
                <a:latin typeface="Cambria"/>
                <a:cs typeface="Cambria"/>
              </a:rPr>
              <a:t> </a:t>
            </a:r>
            <a:r>
              <a:rPr lang="fi-FI" sz="3200" dirty="0">
                <a:latin typeface="Cambria"/>
                <a:cs typeface="Cambria"/>
              </a:rPr>
              <a:t>in </a:t>
            </a:r>
            <a:r>
              <a:rPr lang="fi-FI" sz="3200" dirty="0" err="1">
                <a:latin typeface="Cambria"/>
                <a:cs typeface="Cambria"/>
              </a:rPr>
              <a:t>Tanzania</a:t>
            </a:r>
            <a:r>
              <a:rPr lang="fi-FI" sz="3200" dirty="0">
                <a:latin typeface="Cambria"/>
                <a:cs typeface="Cambria"/>
              </a:rPr>
              <a:t> </a:t>
            </a:r>
            <a:r>
              <a:rPr lang="fi-FI" sz="3200" dirty="0" smtClean="0">
                <a:latin typeface="Cambria"/>
                <a:cs typeface="Cambria"/>
              </a:rPr>
              <a:t>(November 2015)</a:t>
            </a:r>
          </a:p>
          <a:p>
            <a:pPr marL="342900" indent="-342900">
              <a:buFont typeface="Arial"/>
              <a:buChar char="•"/>
              <a:defRPr/>
            </a:pPr>
            <a:r>
              <a:rPr lang="fi-FI" sz="3200" dirty="0" err="1" smtClean="0">
                <a:latin typeface="Cambria"/>
                <a:cs typeface="Cambria"/>
              </a:rPr>
              <a:t>The</a:t>
            </a:r>
            <a:r>
              <a:rPr lang="fi-FI" sz="3200" dirty="0" smtClean="0">
                <a:latin typeface="Cambria"/>
                <a:cs typeface="Cambria"/>
              </a:rPr>
              <a:t> </a:t>
            </a:r>
            <a:r>
              <a:rPr lang="fi-FI" sz="3200" dirty="0" err="1">
                <a:latin typeface="Cambria"/>
                <a:cs typeface="Cambria"/>
              </a:rPr>
              <a:t>same</a:t>
            </a:r>
            <a:r>
              <a:rPr lang="fi-FI" sz="3200" dirty="0">
                <a:latin typeface="Cambria"/>
                <a:cs typeface="Cambria"/>
              </a:rPr>
              <a:t> NGO </a:t>
            </a:r>
            <a:r>
              <a:rPr lang="fi-FI" sz="3200" dirty="0" err="1">
                <a:latin typeface="Cambria"/>
                <a:cs typeface="Cambria"/>
              </a:rPr>
              <a:t>project</a:t>
            </a:r>
            <a:r>
              <a:rPr lang="fi-FI" sz="3200" dirty="0">
                <a:latin typeface="Cambria"/>
                <a:cs typeface="Cambria"/>
              </a:rPr>
              <a:t> and </a:t>
            </a:r>
            <a:r>
              <a:rPr lang="fi-FI" sz="3200" dirty="0" err="1">
                <a:latin typeface="Cambria"/>
                <a:cs typeface="Cambria"/>
              </a:rPr>
              <a:t>others</a:t>
            </a:r>
            <a:r>
              <a:rPr lang="fi-FI" sz="3200" dirty="0">
                <a:latin typeface="Cambria"/>
                <a:cs typeface="Cambria"/>
              </a:rPr>
              <a:t> </a:t>
            </a:r>
            <a:r>
              <a:rPr lang="fi-FI" sz="3200" dirty="0" smtClean="0">
                <a:latin typeface="Cambria"/>
                <a:cs typeface="Cambria"/>
              </a:rPr>
              <a:t>in </a:t>
            </a:r>
            <a:r>
              <a:rPr lang="fi-FI" sz="3200" dirty="0" err="1" smtClean="0">
                <a:latin typeface="Cambria"/>
                <a:cs typeface="Cambria"/>
              </a:rPr>
              <a:t>urban</a:t>
            </a:r>
            <a:r>
              <a:rPr lang="fi-FI" sz="3200" dirty="0" smtClean="0">
                <a:latin typeface="Cambria"/>
                <a:cs typeface="Cambria"/>
              </a:rPr>
              <a:t> </a:t>
            </a:r>
            <a:r>
              <a:rPr lang="fi-FI" sz="3200" dirty="0" err="1">
                <a:latin typeface="Cambria"/>
                <a:cs typeface="Cambria"/>
              </a:rPr>
              <a:t>slum</a:t>
            </a:r>
            <a:r>
              <a:rPr lang="fi-FI" sz="3200" dirty="0">
                <a:latin typeface="Cambria"/>
                <a:cs typeface="Cambria"/>
              </a:rPr>
              <a:t> </a:t>
            </a:r>
            <a:r>
              <a:rPr lang="fi-FI" sz="3200" dirty="0" err="1" smtClean="0">
                <a:latin typeface="Cambria"/>
                <a:cs typeface="Cambria"/>
              </a:rPr>
              <a:t>areas</a:t>
            </a:r>
            <a:endParaRPr lang="fi-FI" sz="3200" dirty="0">
              <a:latin typeface="Cambria"/>
              <a:cs typeface="Cambria"/>
            </a:endParaRPr>
          </a:p>
        </p:txBody>
      </p:sp>
      <p:pic>
        <p:nvPicPr>
          <p:cNvPr id="3" name="Kuva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7394" y="2426407"/>
            <a:ext cx="4428492" cy="295232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2324" y="13803"/>
            <a:ext cx="7543800" cy="1449387"/>
          </a:xfrm>
        </p:spPr>
        <p:txBody>
          <a:bodyPr>
            <a:normAutofit/>
          </a:bodyPr>
          <a:lstStyle/>
          <a:p>
            <a:pPr algn="ctr"/>
            <a:r>
              <a:rPr lang="fi-FI" sz="4000" b="1" dirty="0">
                <a:solidFill>
                  <a:schemeClr val="tx1">
                    <a:lumMod val="75000"/>
                    <a:lumOff val="25000"/>
                  </a:schemeClr>
                </a:solidFill>
                <a:latin typeface="Cambria" panose="02040503050406030204" pitchFamily="18" charset="0"/>
                <a:ea typeface="+mj-ea"/>
              </a:rPr>
              <a:t>THANK YOU!</a:t>
            </a:r>
          </a:p>
        </p:txBody>
      </p:sp>
      <p:pic>
        <p:nvPicPr>
          <p:cNvPr id="4" name="Sisällön paikkamerkki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577180" y="1988840"/>
            <a:ext cx="6034087" cy="4022725"/>
          </a:xfrm>
        </p:spPr>
      </p:pic>
    </p:spTree>
    <p:extLst>
      <p:ext uri="{BB962C8B-B14F-4D97-AF65-F5344CB8AC3E}">
        <p14:creationId xmlns:p14="http://schemas.microsoft.com/office/powerpoint/2010/main" val="1702778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tsikko 1"/>
          <p:cNvSpPr>
            <a:spLocks noGrp="1"/>
          </p:cNvSpPr>
          <p:nvPr>
            <p:ph type="title"/>
          </p:nvPr>
        </p:nvSpPr>
        <p:spPr>
          <a:xfrm>
            <a:off x="755650" y="188913"/>
            <a:ext cx="6694488" cy="1143000"/>
          </a:xfrm>
        </p:spPr>
        <p:txBody>
          <a:bodyPr/>
          <a:lstStyle/>
          <a:p>
            <a:pPr fontAlgn="auto">
              <a:spcAft>
                <a:spcPts val="0"/>
              </a:spcAft>
              <a:defRPr/>
            </a:pPr>
            <a:r>
              <a:rPr lang="fi-FI" altLang="fi-FI" sz="3200" b="1" dirty="0" smtClean="0">
                <a:solidFill>
                  <a:schemeClr val="tx1">
                    <a:lumMod val="75000"/>
                    <a:lumOff val="25000"/>
                  </a:schemeClr>
                </a:solidFill>
                <a:latin typeface="Cambria" panose="02040503050406030204" pitchFamily="18" charset="0"/>
                <a:ea typeface="+mj-ea"/>
              </a:rPr>
              <a:t>Content</a:t>
            </a:r>
          </a:p>
        </p:txBody>
      </p:sp>
      <p:sp>
        <p:nvSpPr>
          <p:cNvPr id="12291" name="Sisällön paikkamerkki 2"/>
          <p:cNvSpPr>
            <a:spLocks noGrp="1"/>
          </p:cNvSpPr>
          <p:nvPr>
            <p:ph idx="1"/>
          </p:nvPr>
        </p:nvSpPr>
        <p:spPr>
          <a:xfrm>
            <a:off x="785813" y="1989138"/>
            <a:ext cx="8064500" cy="4392612"/>
          </a:xfrm>
        </p:spPr>
        <p:txBody>
          <a:bodyPr/>
          <a:lstStyle/>
          <a:p>
            <a:r>
              <a:rPr lang="fi-FI" sz="2800" dirty="0" err="1" smtClean="0">
                <a:latin typeface="Cambria" charset="0"/>
              </a:rPr>
              <a:t>Background</a:t>
            </a:r>
            <a:endParaRPr lang="fi-FI" sz="2800" dirty="0" smtClean="0">
              <a:latin typeface="Cambria" charset="0"/>
            </a:endParaRPr>
          </a:p>
          <a:p>
            <a:r>
              <a:rPr lang="fi-FI" sz="2800" dirty="0" err="1" smtClean="0">
                <a:latin typeface="Cambria" charset="0"/>
              </a:rPr>
              <a:t>Theoretical</a:t>
            </a:r>
            <a:r>
              <a:rPr lang="fi-FI" sz="2800" dirty="0" smtClean="0">
                <a:latin typeface="Cambria" charset="0"/>
              </a:rPr>
              <a:t> </a:t>
            </a:r>
            <a:r>
              <a:rPr lang="fi-FI" sz="2800" dirty="0" err="1" smtClean="0">
                <a:latin typeface="Cambria" charset="0"/>
              </a:rPr>
              <a:t>frameworks</a:t>
            </a:r>
            <a:endParaRPr lang="fi-FI" sz="2800" dirty="0" smtClean="0">
              <a:latin typeface="Cambria" charset="0"/>
            </a:endParaRPr>
          </a:p>
          <a:p>
            <a:r>
              <a:rPr lang="fi-FI" sz="2800" dirty="0" err="1" smtClean="0">
                <a:latin typeface="Cambria" charset="0"/>
              </a:rPr>
              <a:t>Research</a:t>
            </a:r>
            <a:r>
              <a:rPr lang="fi-FI" sz="2800" dirty="0" smtClean="0">
                <a:latin typeface="Cambria" charset="0"/>
              </a:rPr>
              <a:t> </a:t>
            </a:r>
            <a:r>
              <a:rPr lang="fi-FI" sz="2800" dirty="0" err="1" smtClean="0">
                <a:latin typeface="Cambria" charset="0"/>
              </a:rPr>
              <a:t>questions</a:t>
            </a:r>
            <a:endParaRPr lang="fi-FI" sz="2800" dirty="0" smtClean="0">
              <a:latin typeface="Cambria" charset="0"/>
            </a:endParaRPr>
          </a:p>
          <a:p>
            <a:r>
              <a:rPr lang="fi-FI" sz="2800" dirty="0" err="1" smtClean="0">
                <a:latin typeface="Cambria" charset="0"/>
              </a:rPr>
              <a:t>Methodology</a:t>
            </a:r>
            <a:endParaRPr lang="fi-FI" sz="2800" dirty="0">
              <a:latin typeface="Cambria" charset="0"/>
            </a:endParaRPr>
          </a:p>
          <a:p>
            <a:r>
              <a:rPr lang="fi-FI" sz="2800" dirty="0">
                <a:latin typeface="Cambria" charset="0"/>
              </a:rPr>
              <a:t>Preliminary </a:t>
            </a:r>
            <a:r>
              <a:rPr lang="fi-FI" sz="2800" dirty="0" err="1">
                <a:latin typeface="Cambria" charset="0"/>
              </a:rPr>
              <a:t>Findings</a:t>
            </a:r>
            <a:r>
              <a:rPr lang="fi-FI" sz="2800" dirty="0">
                <a:latin typeface="Cambria" charset="0"/>
              </a:rPr>
              <a:t> of </a:t>
            </a:r>
            <a:r>
              <a:rPr lang="fi-FI" sz="2800" dirty="0" err="1" smtClean="0">
                <a:latin typeface="Cambria" charset="0"/>
              </a:rPr>
              <a:t>Fieldwork</a:t>
            </a:r>
            <a:r>
              <a:rPr lang="fi-FI" sz="2800" dirty="0" smtClean="0">
                <a:latin typeface="Cambria" charset="0"/>
              </a:rPr>
              <a:t> in </a:t>
            </a:r>
            <a:r>
              <a:rPr lang="fi-FI" sz="2800" dirty="0" err="1">
                <a:latin typeface="Cambria" charset="0"/>
              </a:rPr>
              <a:t>Tanzania</a:t>
            </a:r>
            <a:r>
              <a:rPr lang="fi-FI" sz="2800" dirty="0">
                <a:latin typeface="Cambria" charset="0"/>
              </a:rPr>
              <a:t> </a:t>
            </a:r>
          </a:p>
          <a:p>
            <a:r>
              <a:rPr lang="fi-FI" sz="2800" dirty="0" err="1">
                <a:latin typeface="Cambria" charset="0"/>
              </a:rPr>
              <a:t>Concluding</a:t>
            </a:r>
            <a:r>
              <a:rPr lang="fi-FI" sz="2800" dirty="0">
                <a:latin typeface="Cambria" charset="0"/>
              </a:rPr>
              <a:t> </a:t>
            </a:r>
            <a:r>
              <a:rPr lang="fi-FI" sz="2800" dirty="0" err="1">
                <a:latin typeface="Cambria" charset="0"/>
              </a:rPr>
              <a:t>Remarks</a:t>
            </a:r>
            <a:endParaRPr lang="fi-FI" sz="2800" dirty="0">
              <a:latin typeface="Cambria" charset="0"/>
            </a:endParaRPr>
          </a:p>
        </p:txBody>
      </p:sp>
      <p:sp>
        <p:nvSpPr>
          <p:cNvPr id="12292" name="Text Box 10"/>
          <p:cNvSpPr txBox="1">
            <a:spLocks noChangeArrowheads="1"/>
          </p:cNvSpPr>
          <p:nvPr/>
        </p:nvSpPr>
        <p:spPr bwMode="auto">
          <a:xfrm rot="-5400000">
            <a:off x="-267494" y="607219"/>
            <a:ext cx="12207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spcBef>
                <a:spcPct val="50000"/>
              </a:spcBef>
            </a:pPr>
            <a:r>
              <a:rPr lang="fi-FI" sz="1400" b="1">
                <a:solidFill>
                  <a:schemeClr val="bg1"/>
                </a:solidFill>
                <a:latin typeface="Calibri" charset="0"/>
                <a:cs typeface="Arial" charset="0"/>
              </a:rPr>
              <a:t>www.abilis.fi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tsikko 1"/>
          <p:cNvSpPr>
            <a:spLocks noGrp="1"/>
          </p:cNvSpPr>
          <p:nvPr>
            <p:ph type="title"/>
          </p:nvPr>
        </p:nvSpPr>
        <p:spPr>
          <a:xfrm>
            <a:off x="944563" y="227013"/>
            <a:ext cx="6694487" cy="1143000"/>
          </a:xfrm>
        </p:spPr>
        <p:txBody>
          <a:bodyPr/>
          <a:lstStyle/>
          <a:p>
            <a:pPr fontAlgn="auto">
              <a:spcAft>
                <a:spcPts val="0"/>
              </a:spcAft>
              <a:defRPr/>
            </a:pPr>
            <a:r>
              <a:rPr lang="fi-FI" altLang="fi-FI" sz="3200" b="1" dirty="0" err="1" smtClean="0">
                <a:solidFill>
                  <a:schemeClr val="tx1">
                    <a:lumMod val="75000"/>
                    <a:lumOff val="25000"/>
                  </a:schemeClr>
                </a:solidFill>
                <a:latin typeface="Cambria" panose="02040503050406030204" pitchFamily="18" charset="0"/>
                <a:ea typeface="+mj-ea"/>
              </a:rPr>
              <a:t>Background</a:t>
            </a:r>
            <a:endParaRPr lang="fi-FI" altLang="fi-FI" sz="3200" b="1" dirty="0" smtClean="0">
              <a:solidFill>
                <a:schemeClr val="tx1">
                  <a:lumMod val="75000"/>
                  <a:lumOff val="25000"/>
                </a:schemeClr>
              </a:solidFill>
              <a:latin typeface="Cambria" panose="02040503050406030204" pitchFamily="18" charset="0"/>
              <a:ea typeface="+mj-ea"/>
            </a:endParaRPr>
          </a:p>
        </p:txBody>
      </p:sp>
      <p:sp>
        <p:nvSpPr>
          <p:cNvPr id="13315" name="Text Box 10"/>
          <p:cNvSpPr txBox="1">
            <a:spLocks noChangeArrowheads="1"/>
          </p:cNvSpPr>
          <p:nvPr/>
        </p:nvSpPr>
        <p:spPr bwMode="auto">
          <a:xfrm rot="-5400000">
            <a:off x="-267494" y="607219"/>
            <a:ext cx="12207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spcBef>
                <a:spcPct val="50000"/>
              </a:spcBef>
            </a:pPr>
            <a:r>
              <a:rPr lang="fi-FI" sz="1400" b="1">
                <a:solidFill>
                  <a:schemeClr val="bg1"/>
                </a:solidFill>
                <a:latin typeface="Calibri" charset="0"/>
                <a:cs typeface="Arial" charset="0"/>
              </a:rPr>
              <a:t>www.abilis.fi</a:t>
            </a:r>
          </a:p>
        </p:txBody>
      </p:sp>
      <p:sp>
        <p:nvSpPr>
          <p:cNvPr id="13316" name="Tekstiruutu 1"/>
          <p:cNvSpPr txBox="1">
            <a:spLocks noChangeArrowheads="1"/>
          </p:cNvSpPr>
          <p:nvPr/>
        </p:nvSpPr>
        <p:spPr bwMode="auto">
          <a:xfrm>
            <a:off x="312738" y="1844675"/>
            <a:ext cx="7956550"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buFont typeface="Arial" charset="0"/>
              <a:buChar char="•"/>
            </a:pPr>
            <a:r>
              <a:rPr lang="fi-FI" sz="3200" dirty="0" err="1">
                <a:latin typeface="Cambria" charset="0"/>
              </a:rPr>
              <a:t>MDGs</a:t>
            </a:r>
            <a:r>
              <a:rPr lang="fi-FI" sz="3200" dirty="0">
                <a:latin typeface="Cambria" charset="0"/>
              </a:rPr>
              <a:t> and Access to </a:t>
            </a:r>
            <a:r>
              <a:rPr lang="fi-FI" sz="3200" dirty="0" err="1">
                <a:latin typeface="Cambria" charset="0"/>
              </a:rPr>
              <a:t>Water</a:t>
            </a:r>
            <a:r>
              <a:rPr lang="fi-FI" sz="3200" dirty="0">
                <a:latin typeface="Cambria" charset="0"/>
              </a:rPr>
              <a:t> and </a:t>
            </a:r>
            <a:r>
              <a:rPr lang="fi-FI" sz="3200" dirty="0" err="1">
                <a:latin typeface="Cambria" charset="0"/>
              </a:rPr>
              <a:t>Sanitation</a:t>
            </a:r>
            <a:r>
              <a:rPr lang="fi-FI" sz="3200" dirty="0">
                <a:latin typeface="Cambria" charset="0"/>
              </a:rPr>
              <a:t>: Access of </a:t>
            </a:r>
            <a:r>
              <a:rPr lang="fi-FI" sz="3200" dirty="0" err="1">
                <a:latin typeface="Cambria" charset="0"/>
              </a:rPr>
              <a:t>persons</a:t>
            </a:r>
            <a:r>
              <a:rPr lang="fi-FI" sz="3200" dirty="0">
                <a:latin typeface="Cambria" charset="0"/>
              </a:rPr>
              <a:t> </a:t>
            </a:r>
            <a:r>
              <a:rPr lang="fi-FI" sz="3200" dirty="0" err="1">
                <a:latin typeface="Cambria" charset="0"/>
              </a:rPr>
              <a:t>with</a:t>
            </a:r>
            <a:r>
              <a:rPr lang="fi-FI" sz="3200" dirty="0">
                <a:latin typeface="Cambria" charset="0"/>
              </a:rPr>
              <a:t> </a:t>
            </a:r>
            <a:r>
              <a:rPr lang="fi-FI" sz="3200" dirty="0" err="1">
                <a:latin typeface="Cambria" charset="0"/>
              </a:rPr>
              <a:t>disabilities</a:t>
            </a:r>
            <a:r>
              <a:rPr lang="fi-FI" sz="3200" dirty="0">
                <a:latin typeface="Cambria" charset="0"/>
              </a:rPr>
              <a:t> </a:t>
            </a:r>
            <a:r>
              <a:rPr lang="fi-FI" sz="3200" dirty="0" err="1">
                <a:latin typeface="Cambria" charset="0"/>
              </a:rPr>
              <a:t>has</a:t>
            </a:r>
            <a:r>
              <a:rPr lang="fi-FI" sz="3200" dirty="0">
                <a:latin typeface="Cambria" charset="0"/>
              </a:rPr>
              <a:t> </a:t>
            </a:r>
            <a:r>
              <a:rPr lang="fi-FI" sz="3200" dirty="0" err="1">
                <a:latin typeface="Cambria" charset="0"/>
              </a:rPr>
              <a:t>not</a:t>
            </a:r>
            <a:r>
              <a:rPr lang="fi-FI" sz="3200" dirty="0">
                <a:latin typeface="Cambria" charset="0"/>
              </a:rPr>
              <a:t> </a:t>
            </a:r>
            <a:r>
              <a:rPr lang="fi-FI" sz="3200" dirty="0" err="1">
                <a:latin typeface="Cambria" charset="0"/>
              </a:rPr>
              <a:t>been</a:t>
            </a:r>
            <a:r>
              <a:rPr lang="fi-FI" sz="3200" dirty="0">
                <a:latin typeface="Cambria" charset="0"/>
              </a:rPr>
              <a:t> </a:t>
            </a:r>
            <a:r>
              <a:rPr lang="fi-FI" sz="3200" dirty="0" err="1">
                <a:latin typeface="Cambria" charset="0"/>
              </a:rPr>
              <a:t>paid</a:t>
            </a:r>
            <a:r>
              <a:rPr lang="fi-FI" sz="3200" dirty="0">
                <a:latin typeface="Cambria" charset="0"/>
              </a:rPr>
              <a:t> </a:t>
            </a:r>
            <a:r>
              <a:rPr lang="fi-FI" sz="3200" dirty="0" err="1">
                <a:latin typeface="Cambria" charset="0"/>
              </a:rPr>
              <a:t>attention</a:t>
            </a:r>
            <a:r>
              <a:rPr lang="fi-FI" sz="3200" dirty="0">
                <a:latin typeface="Cambria" charset="0"/>
              </a:rPr>
              <a:t> to.</a:t>
            </a:r>
          </a:p>
          <a:p>
            <a:pPr>
              <a:buFont typeface="Arial" charset="0"/>
              <a:buChar char="•"/>
            </a:pPr>
            <a:endParaRPr lang="fi-FI" sz="3200" dirty="0">
              <a:latin typeface="Cambria" charset="0"/>
            </a:endParaRPr>
          </a:p>
          <a:p>
            <a:pPr>
              <a:buFont typeface="Arial" charset="0"/>
              <a:buChar char="•"/>
            </a:pPr>
            <a:r>
              <a:rPr lang="fi-FI" sz="3200" dirty="0" err="1">
                <a:latin typeface="Cambria" charset="0"/>
              </a:rPr>
              <a:t>Finnish</a:t>
            </a:r>
            <a:r>
              <a:rPr lang="fi-FI" sz="3200" dirty="0">
                <a:latin typeface="Cambria" charset="0"/>
              </a:rPr>
              <a:t> ODA </a:t>
            </a:r>
            <a:r>
              <a:rPr lang="fi-FI" sz="3200" dirty="0" err="1">
                <a:latin typeface="Cambria" charset="0"/>
              </a:rPr>
              <a:t>less</a:t>
            </a:r>
            <a:r>
              <a:rPr lang="fi-FI" sz="3200" dirty="0">
                <a:latin typeface="Cambria" charset="0"/>
              </a:rPr>
              <a:t> </a:t>
            </a:r>
            <a:r>
              <a:rPr lang="fi-FI" sz="3200" dirty="0" err="1">
                <a:latin typeface="Cambria" charset="0"/>
              </a:rPr>
              <a:t>than</a:t>
            </a:r>
            <a:r>
              <a:rPr lang="fi-FI" sz="3200" dirty="0">
                <a:latin typeface="Cambria" charset="0"/>
              </a:rPr>
              <a:t> 1% to </a:t>
            </a:r>
            <a:r>
              <a:rPr lang="fi-FI" sz="3200" dirty="0" err="1">
                <a:latin typeface="Cambria" charset="0"/>
              </a:rPr>
              <a:t>disability-specific</a:t>
            </a:r>
            <a:r>
              <a:rPr lang="fi-FI" sz="3200" dirty="0">
                <a:latin typeface="Cambria" charset="0"/>
              </a:rPr>
              <a:t> </a:t>
            </a:r>
            <a:r>
              <a:rPr lang="fi-FI" sz="3200" dirty="0" err="1">
                <a:latin typeface="Cambria" charset="0"/>
              </a:rPr>
              <a:t>projects</a:t>
            </a:r>
            <a:r>
              <a:rPr lang="fi-FI" sz="3200" dirty="0">
                <a:latin typeface="Cambria" charset="0"/>
              </a:rPr>
              <a:t>, </a:t>
            </a:r>
            <a:r>
              <a:rPr lang="fi-FI" sz="3200" dirty="0" err="1">
                <a:latin typeface="Cambria" charset="0"/>
              </a:rPr>
              <a:t>while</a:t>
            </a:r>
            <a:r>
              <a:rPr lang="fi-FI" sz="3200" dirty="0">
                <a:latin typeface="Cambria" charset="0"/>
              </a:rPr>
              <a:t> 99% of </a:t>
            </a:r>
            <a:r>
              <a:rPr lang="fi-FI" sz="3200" dirty="0" err="1">
                <a:latin typeface="Cambria" charset="0"/>
              </a:rPr>
              <a:t>mainstream</a:t>
            </a:r>
            <a:r>
              <a:rPr lang="fi-FI" sz="3200" dirty="0">
                <a:latin typeface="Cambria" charset="0"/>
              </a:rPr>
              <a:t> </a:t>
            </a:r>
            <a:r>
              <a:rPr lang="fi-FI" sz="3200" dirty="0" err="1">
                <a:latin typeface="Cambria" charset="0"/>
              </a:rPr>
              <a:t>projects</a:t>
            </a:r>
            <a:r>
              <a:rPr lang="fi-FI" sz="3200" dirty="0">
                <a:latin typeface="Cambria" charset="0"/>
              </a:rPr>
              <a:t>, </a:t>
            </a:r>
            <a:r>
              <a:rPr lang="fi-FI" sz="3200" dirty="0" err="1">
                <a:latin typeface="Cambria" charset="0"/>
              </a:rPr>
              <a:t>including</a:t>
            </a:r>
            <a:r>
              <a:rPr lang="fi-FI" sz="3200" dirty="0">
                <a:latin typeface="Cambria" charset="0"/>
              </a:rPr>
              <a:t> WASH </a:t>
            </a:r>
            <a:r>
              <a:rPr lang="fi-FI" sz="3200" dirty="0" err="1">
                <a:latin typeface="Cambria" charset="0"/>
              </a:rPr>
              <a:t>projects</a:t>
            </a:r>
            <a:r>
              <a:rPr lang="fi-FI" sz="3200" dirty="0">
                <a:latin typeface="Cambria" charset="0"/>
              </a:rPr>
              <a:t>, </a:t>
            </a:r>
            <a:r>
              <a:rPr lang="fi-FI" sz="3200" dirty="0" err="1">
                <a:latin typeface="Cambria" charset="0"/>
              </a:rPr>
              <a:t>hardly</a:t>
            </a:r>
            <a:r>
              <a:rPr lang="fi-FI" sz="3200" dirty="0">
                <a:latin typeface="Cambria" charset="0"/>
              </a:rPr>
              <a:t> </a:t>
            </a:r>
            <a:r>
              <a:rPr lang="fi-FI" sz="3200" dirty="0" err="1">
                <a:latin typeface="Cambria" charset="0"/>
              </a:rPr>
              <a:t>include</a:t>
            </a:r>
            <a:r>
              <a:rPr lang="fi-FI" sz="3200" dirty="0">
                <a:latin typeface="Cambria" charset="0"/>
              </a:rPr>
              <a:t> </a:t>
            </a:r>
            <a:r>
              <a:rPr lang="fi-FI" sz="3200" dirty="0" err="1">
                <a:latin typeface="Cambria" charset="0"/>
              </a:rPr>
              <a:t>persons</a:t>
            </a:r>
            <a:r>
              <a:rPr lang="fi-FI" sz="3200" dirty="0">
                <a:latin typeface="Cambria" charset="0"/>
              </a:rPr>
              <a:t> </a:t>
            </a:r>
            <a:r>
              <a:rPr lang="fi-FI" sz="3200" dirty="0" err="1">
                <a:latin typeface="Cambria" charset="0"/>
              </a:rPr>
              <a:t>with</a:t>
            </a:r>
            <a:r>
              <a:rPr lang="fi-FI" sz="3200" dirty="0">
                <a:latin typeface="Cambria" charset="0"/>
              </a:rPr>
              <a:t> </a:t>
            </a:r>
            <a:r>
              <a:rPr lang="fi-FI" sz="3200" dirty="0" err="1">
                <a:latin typeface="Cambria" charset="0"/>
              </a:rPr>
              <a:t>disabilities</a:t>
            </a:r>
            <a:r>
              <a:rPr lang="fi-FI" sz="3200" dirty="0">
                <a:latin typeface="Cambria"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b="1" dirty="0" err="1">
                <a:solidFill>
                  <a:schemeClr val="tx1">
                    <a:lumMod val="75000"/>
                    <a:lumOff val="25000"/>
                  </a:schemeClr>
                </a:solidFill>
                <a:latin typeface="Cambria" panose="02040503050406030204" pitchFamily="18" charset="0"/>
                <a:ea typeface="+mj-ea"/>
              </a:rPr>
              <a:t>Theoretical</a:t>
            </a:r>
            <a:r>
              <a:rPr lang="fi-FI" sz="3200" b="1" dirty="0">
                <a:solidFill>
                  <a:schemeClr val="tx1">
                    <a:lumMod val="75000"/>
                    <a:lumOff val="25000"/>
                  </a:schemeClr>
                </a:solidFill>
                <a:latin typeface="Cambria" panose="02040503050406030204" pitchFamily="18" charset="0"/>
                <a:ea typeface="+mj-ea"/>
              </a:rPr>
              <a:t> </a:t>
            </a:r>
            <a:r>
              <a:rPr lang="fi-FI" sz="3200" b="1" dirty="0" err="1">
                <a:solidFill>
                  <a:schemeClr val="tx1">
                    <a:lumMod val="75000"/>
                    <a:lumOff val="25000"/>
                  </a:schemeClr>
                </a:solidFill>
                <a:latin typeface="Cambria" panose="02040503050406030204" pitchFamily="18" charset="0"/>
                <a:ea typeface="+mj-ea"/>
              </a:rPr>
              <a:t>Frameworks</a:t>
            </a:r>
            <a:endParaRPr lang="fi-FI" sz="3200" b="1" dirty="0">
              <a:solidFill>
                <a:schemeClr val="tx1">
                  <a:lumMod val="75000"/>
                  <a:lumOff val="25000"/>
                </a:schemeClr>
              </a:solidFill>
              <a:latin typeface="Cambria" panose="02040503050406030204" pitchFamily="18" charset="0"/>
              <a:ea typeface="+mj-ea"/>
            </a:endParaRPr>
          </a:p>
        </p:txBody>
      </p:sp>
      <p:sp>
        <p:nvSpPr>
          <p:cNvPr id="3" name="Sisällön paikkamerkki 2"/>
          <p:cNvSpPr>
            <a:spLocks noGrp="1"/>
          </p:cNvSpPr>
          <p:nvPr>
            <p:ph idx="1"/>
          </p:nvPr>
        </p:nvSpPr>
        <p:spPr>
          <a:xfrm>
            <a:off x="826317" y="2420888"/>
            <a:ext cx="3677667" cy="2734865"/>
          </a:xfrm>
        </p:spPr>
        <p:txBody>
          <a:bodyPr/>
          <a:lstStyle/>
          <a:p>
            <a:r>
              <a:rPr lang="fi-FI" sz="2800" dirty="0">
                <a:solidFill>
                  <a:schemeClr val="tx1"/>
                </a:solidFill>
                <a:latin typeface="Cambria" charset="0"/>
              </a:rPr>
              <a:t>Human Rights </a:t>
            </a:r>
            <a:r>
              <a:rPr lang="fi-FI" sz="2800" dirty="0" err="1">
                <a:solidFill>
                  <a:schemeClr val="tx1"/>
                </a:solidFill>
                <a:latin typeface="Cambria" charset="0"/>
              </a:rPr>
              <a:t>Based</a:t>
            </a:r>
            <a:r>
              <a:rPr lang="fi-FI" sz="2800" dirty="0">
                <a:solidFill>
                  <a:schemeClr val="tx1"/>
                </a:solidFill>
                <a:latin typeface="Cambria" charset="0"/>
              </a:rPr>
              <a:t> </a:t>
            </a:r>
            <a:r>
              <a:rPr lang="fi-FI" sz="2800" dirty="0" err="1" smtClean="0">
                <a:solidFill>
                  <a:schemeClr val="tx1"/>
                </a:solidFill>
                <a:latin typeface="Cambria" charset="0"/>
              </a:rPr>
              <a:t>Approach</a:t>
            </a:r>
            <a:endParaRPr lang="fi-FI" sz="2800" dirty="0" smtClean="0">
              <a:solidFill>
                <a:schemeClr val="tx1"/>
              </a:solidFill>
              <a:latin typeface="Cambria" charset="0"/>
            </a:endParaRPr>
          </a:p>
          <a:p>
            <a:endParaRPr lang="fi-FI" sz="2800" dirty="0">
              <a:solidFill>
                <a:schemeClr val="tx1"/>
              </a:solidFill>
              <a:latin typeface="Cambria" charset="0"/>
            </a:endParaRPr>
          </a:p>
          <a:p>
            <a:r>
              <a:rPr lang="fi-FI" sz="2800" dirty="0" err="1" smtClean="0">
                <a:solidFill>
                  <a:schemeClr val="tx1"/>
                </a:solidFill>
                <a:latin typeface="Cambria" charset="0"/>
              </a:rPr>
              <a:t>Self-determination</a:t>
            </a:r>
            <a:endParaRPr lang="fi-FI" sz="2800" dirty="0">
              <a:solidFill>
                <a:schemeClr val="tx1"/>
              </a:solidFill>
              <a:latin typeface="Cambria" charset="0"/>
            </a:endParaRPr>
          </a:p>
        </p:txBody>
      </p:sp>
      <p:pic>
        <p:nvPicPr>
          <p:cNvPr id="4" name="Kuva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55976" y="2276872"/>
            <a:ext cx="4175956" cy="2783971"/>
          </a:xfrm>
          <a:prstGeom prst="rect">
            <a:avLst/>
          </a:prstGeom>
        </p:spPr>
      </p:pic>
    </p:spTree>
    <p:extLst>
      <p:ext uri="{BB962C8B-B14F-4D97-AF65-F5344CB8AC3E}">
        <p14:creationId xmlns:p14="http://schemas.microsoft.com/office/powerpoint/2010/main" val="1276589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b="1" dirty="0" err="1">
                <a:solidFill>
                  <a:schemeClr val="tx1">
                    <a:lumMod val="75000"/>
                    <a:lumOff val="25000"/>
                  </a:schemeClr>
                </a:solidFill>
                <a:latin typeface="Cambria" panose="02040503050406030204" pitchFamily="18" charset="0"/>
                <a:ea typeface="+mj-ea"/>
              </a:rPr>
              <a:t>Research</a:t>
            </a:r>
            <a:r>
              <a:rPr lang="fi-FI" sz="3200" b="1" dirty="0">
                <a:solidFill>
                  <a:schemeClr val="tx1">
                    <a:lumMod val="75000"/>
                    <a:lumOff val="25000"/>
                  </a:schemeClr>
                </a:solidFill>
                <a:latin typeface="Cambria" panose="02040503050406030204" pitchFamily="18" charset="0"/>
                <a:ea typeface="+mj-ea"/>
              </a:rPr>
              <a:t> </a:t>
            </a:r>
            <a:r>
              <a:rPr lang="fi-FI" sz="3200" b="1" dirty="0" err="1">
                <a:solidFill>
                  <a:schemeClr val="tx1">
                    <a:lumMod val="75000"/>
                    <a:lumOff val="25000"/>
                  </a:schemeClr>
                </a:solidFill>
                <a:latin typeface="Cambria" panose="02040503050406030204" pitchFamily="18" charset="0"/>
                <a:ea typeface="+mj-ea"/>
              </a:rPr>
              <a:t>questions</a:t>
            </a:r>
            <a:endParaRPr lang="fi-FI" sz="3200" b="1" dirty="0">
              <a:solidFill>
                <a:schemeClr val="tx1">
                  <a:lumMod val="75000"/>
                  <a:lumOff val="25000"/>
                </a:schemeClr>
              </a:solidFill>
              <a:latin typeface="Cambria" panose="02040503050406030204" pitchFamily="18" charset="0"/>
              <a:ea typeface="+mj-ea"/>
            </a:endParaRPr>
          </a:p>
        </p:txBody>
      </p:sp>
      <p:sp>
        <p:nvSpPr>
          <p:cNvPr id="3" name="Sisällön paikkamerkki 2"/>
          <p:cNvSpPr>
            <a:spLocks noGrp="1"/>
          </p:cNvSpPr>
          <p:nvPr>
            <p:ph idx="1"/>
          </p:nvPr>
        </p:nvSpPr>
        <p:spPr/>
        <p:txBody>
          <a:bodyPr/>
          <a:lstStyle/>
          <a:p>
            <a:pPr>
              <a:buFont typeface="Wingdings" panose="05000000000000000000" pitchFamily="2" charset="2"/>
              <a:buChar char="ü"/>
            </a:pPr>
            <a:r>
              <a:rPr lang="en-US" dirty="0" smtClean="0"/>
              <a:t> </a:t>
            </a:r>
            <a:r>
              <a:rPr lang="en-US" dirty="0">
                <a:solidFill>
                  <a:schemeClr val="tx1"/>
                </a:solidFill>
                <a:latin typeface="Cambria"/>
                <a:ea typeface="MS PGothic" charset="0"/>
                <a:cs typeface="Cambria"/>
              </a:rPr>
              <a:t>How are PWDs included in development projects/</a:t>
            </a:r>
            <a:r>
              <a:rPr lang="en-US" dirty="0" err="1">
                <a:solidFill>
                  <a:schemeClr val="tx1"/>
                </a:solidFill>
                <a:latin typeface="Cambria"/>
                <a:ea typeface="MS PGothic" charset="0"/>
                <a:cs typeface="Cambria"/>
              </a:rPr>
              <a:t>programmes</a:t>
            </a:r>
            <a:r>
              <a:rPr lang="en-US" dirty="0">
                <a:solidFill>
                  <a:schemeClr val="tx1"/>
                </a:solidFill>
                <a:latin typeface="Cambria"/>
                <a:ea typeface="MS PGothic" charset="0"/>
                <a:cs typeface="Cambria"/>
              </a:rPr>
              <a:t> on water and sanitation in informal settlements of cities in Tanzania? </a:t>
            </a:r>
          </a:p>
          <a:p>
            <a:pPr>
              <a:buFont typeface="Wingdings" panose="05000000000000000000" pitchFamily="2" charset="2"/>
              <a:buChar char="ü"/>
            </a:pPr>
            <a:r>
              <a:rPr lang="en-US" dirty="0">
                <a:solidFill>
                  <a:schemeClr val="tx1"/>
                </a:solidFill>
                <a:latin typeface="Cambria"/>
                <a:ea typeface="MS PGothic" charset="0"/>
                <a:cs typeface="Cambria"/>
              </a:rPr>
              <a:t> What are the challenges to include PWDs into the planning and implementation of development projects, specifically regarding water and sanitation? </a:t>
            </a:r>
          </a:p>
          <a:p>
            <a:pPr>
              <a:buFont typeface="Wingdings" panose="05000000000000000000" pitchFamily="2" charset="2"/>
              <a:buChar char="ü"/>
            </a:pPr>
            <a:r>
              <a:rPr lang="en-US" dirty="0">
                <a:solidFill>
                  <a:schemeClr val="tx1"/>
                </a:solidFill>
                <a:latin typeface="Cambria"/>
                <a:ea typeface="MS PGothic" charset="0"/>
                <a:cs typeface="Cambria"/>
              </a:rPr>
              <a:t> What are the prerequisites (elements) for realizing self-determination rights? </a:t>
            </a:r>
          </a:p>
          <a:p>
            <a:pPr>
              <a:buFont typeface="Wingdings" panose="05000000000000000000" pitchFamily="2" charset="2"/>
              <a:buChar char="ü"/>
            </a:pPr>
            <a:r>
              <a:rPr lang="en-US" dirty="0">
                <a:solidFill>
                  <a:schemeClr val="tx1"/>
                </a:solidFill>
                <a:latin typeface="Cambria"/>
                <a:ea typeface="MS PGothic" charset="0"/>
                <a:cs typeface="Cambria"/>
              </a:rPr>
              <a:t> How Nordic development practice can reflect a human rights-based understanding of self-determination? </a:t>
            </a:r>
            <a:endParaRPr lang="fi-FI" dirty="0">
              <a:solidFill>
                <a:schemeClr val="tx1"/>
              </a:solidFill>
              <a:latin typeface="Cambria"/>
              <a:ea typeface="MS PGothic" charset="0"/>
              <a:cs typeface="Cambria"/>
            </a:endParaRPr>
          </a:p>
        </p:txBody>
      </p:sp>
    </p:spTree>
    <p:extLst>
      <p:ext uri="{BB962C8B-B14F-4D97-AF65-F5344CB8AC3E}">
        <p14:creationId xmlns:p14="http://schemas.microsoft.com/office/powerpoint/2010/main" val="1921566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tsikko 1"/>
          <p:cNvSpPr>
            <a:spLocks noGrp="1"/>
          </p:cNvSpPr>
          <p:nvPr>
            <p:ph type="title"/>
          </p:nvPr>
        </p:nvSpPr>
        <p:spPr>
          <a:xfrm>
            <a:off x="627063" y="228600"/>
            <a:ext cx="6262687" cy="1143000"/>
          </a:xfrm>
        </p:spPr>
        <p:txBody>
          <a:bodyPr/>
          <a:lstStyle/>
          <a:p>
            <a:pPr fontAlgn="auto">
              <a:spcAft>
                <a:spcPts val="0"/>
              </a:spcAft>
              <a:defRPr/>
            </a:pPr>
            <a:r>
              <a:rPr lang="fi-FI" altLang="fi-FI" sz="3200" b="1" dirty="0" err="1" smtClean="0">
                <a:solidFill>
                  <a:schemeClr val="tx1">
                    <a:lumMod val="75000"/>
                    <a:lumOff val="25000"/>
                  </a:schemeClr>
                </a:solidFill>
                <a:latin typeface="Cambria" panose="02040503050406030204" pitchFamily="18" charset="0"/>
                <a:ea typeface="+mj-ea"/>
              </a:rPr>
              <a:t>Methodology</a:t>
            </a:r>
            <a:endParaRPr lang="fi-FI" altLang="fi-FI" sz="3200" b="1" dirty="0" smtClean="0">
              <a:solidFill>
                <a:schemeClr val="tx1">
                  <a:lumMod val="75000"/>
                  <a:lumOff val="25000"/>
                </a:schemeClr>
              </a:solidFill>
              <a:latin typeface="Cambria" panose="02040503050406030204" pitchFamily="18" charset="0"/>
              <a:ea typeface="+mj-ea"/>
            </a:endParaRPr>
          </a:p>
        </p:txBody>
      </p:sp>
      <p:sp>
        <p:nvSpPr>
          <p:cNvPr id="15364" name="Text Box 10"/>
          <p:cNvSpPr txBox="1">
            <a:spLocks noChangeArrowheads="1"/>
          </p:cNvSpPr>
          <p:nvPr/>
        </p:nvSpPr>
        <p:spPr bwMode="auto">
          <a:xfrm rot="-5400000">
            <a:off x="-267494" y="607219"/>
            <a:ext cx="12207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spcBef>
                <a:spcPct val="50000"/>
              </a:spcBef>
            </a:pPr>
            <a:r>
              <a:rPr lang="fi-FI" sz="1400" b="1">
                <a:solidFill>
                  <a:schemeClr val="bg1"/>
                </a:solidFill>
                <a:latin typeface="Calibri" charset="0"/>
                <a:cs typeface="Arial" charset="0"/>
              </a:rPr>
              <a:t>www.abilis.fi</a:t>
            </a:r>
          </a:p>
        </p:txBody>
      </p:sp>
      <p:sp>
        <p:nvSpPr>
          <p:cNvPr id="2" name="Tekstiruutu 1"/>
          <p:cNvSpPr txBox="1"/>
          <p:nvPr/>
        </p:nvSpPr>
        <p:spPr>
          <a:xfrm>
            <a:off x="342900" y="1052513"/>
            <a:ext cx="8424863" cy="5139869"/>
          </a:xfrm>
          <a:prstGeom prst="rect">
            <a:avLst/>
          </a:prstGeom>
          <a:noFill/>
        </p:spPr>
        <p:txBody>
          <a:bodyPr>
            <a:spAutoFit/>
          </a:bodyPr>
          <a:lstStyle/>
          <a:p>
            <a:pPr marL="342900" indent="-342900">
              <a:buFont typeface="Arial"/>
              <a:buChar char="•"/>
              <a:defRPr/>
            </a:pPr>
            <a:endParaRPr lang="fi-FI" sz="3200" b="1" spc="-50" dirty="0">
              <a:solidFill>
                <a:schemeClr val="tx1">
                  <a:lumMod val="75000"/>
                  <a:lumOff val="25000"/>
                </a:schemeClr>
              </a:solidFill>
              <a:latin typeface="Cambria" panose="02040503050406030204" pitchFamily="18" charset="0"/>
              <a:ea typeface="+mj-ea"/>
              <a:cs typeface="+mj-cs"/>
            </a:endParaRPr>
          </a:p>
          <a:p>
            <a:pPr marL="342900" indent="-342900">
              <a:buFont typeface="Arial"/>
              <a:buChar char="•"/>
              <a:defRPr/>
            </a:pPr>
            <a:endParaRPr lang="fi-FI" sz="2000" dirty="0">
              <a:latin typeface="Cambria"/>
              <a:cs typeface="Cambria"/>
            </a:endParaRPr>
          </a:p>
          <a:p>
            <a:pPr marL="342900" indent="-342900">
              <a:buFont typeface="Arial"/>
              <a:buChar char="•"/>
              <a:defRPr/>
            </a:pPr>
            <a:r>
              <a:rPr lang="fi-FI" sz="2000" dirty="0" err="1">
                <a:latin typeface="Cambria"/>
                <a:cs typeface="Cambria"/>
              </a:rPr>
              <a:t>Fieldwork</a:t>
            </a:r>
            <a:r>
              <a:rPr lang="fi-FI" sz="2000" dirty="0">
                <a:latin typeface="Cambria"/>
                <a:cs typeface="Cambria"/>
              </a:rPr>
              <a:t> in </a:t>
            </a:r>
            <a:r>
              <a:rPr lang="fi-FI" sz="2000" dirty="0" err="1" smtClean="0">
                <a:latin typeface="Cambria"/>
                <a:cs typeface="Cambria"/>
              </a:rPr>
              <a:t>Tanzania</a:t>
            </a:r>
            <a:r>
              <a:rPr lang="fi-FI" sz="2000" dirty="0" smtClean="0">
                <a:latin typeface="Cambria"/>
                <a:cs typeface="Cambria"/>
              </a:rPr>
              <a:t> </a:t>
            </a:r>
            <a:r>
              <a:rPr lang="fi-FI" sz="2000" dirty="0">
                <a:latin typeface="Cambria"/>
                <a:cs typeface="Cambria"/>
              </a:rPr>
              <a:t>(October-November 2014)</a:t>
            </a:r>
          </a:p>
          <a:p>
            <a:pPr marL="342900" indent="-342900">
              <a:buFont typeface="Arial"/>
              <a:buChar char="•"/>
              <a:defRPr/>
            </a:pPr>
            <a:endParaRPr lang="fi-FI" sz="2000" dirty="0">
              <a:latin typeface="Cambria"/>
              <a:cs typeface="Cambria"/>
            </a:endParaRPr>
          </a:p>
          <a:p>
            <a:pPr>
              <a:defRPr/>
            </a:pPr>
            <a:r>
              <a:rPr lang="fi-FI" sz="2000" dirty="0">
                <a:latin typeface="Cambria"/>
                <a:cs typeface="Cambria"/>
              </a:rPr>
              <a:t>     - </a:t>
            </a:r>
            <a:r>
              <a:rPr lang="fi-FI" sz="2000" dirty="0" err="1">
                <a:latin typeface="Cambria"/>
                <a:cs typeface="Cambria"/>
              </a:rPr>
              <a:t>personal</a:t>
            </a:r>
            <a:r>
              <a:rPr lang="fi-FI" sz="2000" dirty="0">
                <a:latin typeface="Cambria"/>
                <a:cs typeface="Cambria"/>
              </a:rPr>
              <a:t> and </a:t>
            </a:r>
            <a:r>
              <a:rPr lang="fi-FI" sz="2000" dirty="0" err="1">
                <a:latin typeface="Cambria"/>
                <a:cs typeface="Cambria"/>
              </a:rPr>
              <a:t>group</a:t>
            </a:r>
            <a:r>
              <a:rPr lang="fi-FI" sz="2000" dirty="0">
                <a:latin typeface="Cambria"/>
                <a:cs typeface="Cambria"/>
              </a:rPr>
              <a:t> </a:t>
            </a:r>
            <a:r>
              <a:rPr lang="fi-FI" sz="2000" dirty="0" err="1">
                <a:latin typeface="Cambria"/>
                <a:cs typeface="Cambria"/>
              </a:rPr>
              <a:t>interviews</a:t>
            </a:r>
            <a:endParaRPr lang="fi-FI" sz="2000" dirty="0">
              <a:latin typeface="Cambria"/>
              <a:cs typeface="Cambria"/>
            </a:endParaRPr>
          </a:p>
          <a:p>
            <a:pPr>
              <a:defRPr/>
            </a:pPr>
            <a:r>
              <a:rPr lang="fi-FI" sz="2000" dirty="0">
                <a:latin typeface="Cambria"/>
                <a:cs typeface="Cambria"/>
              </a:rPr>
              <a:t>     - </a:t>
            </a:r>
            <a:r>
              <a:rPr lang="fi-FI" sz="2000" dirty="0" err="1" smtClean="0">
                <a:latin typeface="Cambria"/>
                <a:cs typeface="Cambria"/>
              </a:rPr>
              <a:t>observation</a:t>
            </a:r>
            <a:r>
              <a:rPr lang="fi-FI" sz="2000" dirty="0" smtClean="0">
                <a:latin typeface="Cambria"/>
                <a:cs typeface="Cambria"/>
              </a:rPr>
              <a:t> </a:t>
            </a:r>
            <a:r>
              <a:rPr lang="fi-FI" sz="2000" dirty="0">
                <a:latin typeface="Cambria"/>
                <a:cs typeface="Cambria"/>
              </a:rPr>
              <a:t>of WASH </a:t>
            </a:r>
            <a:r>
              <a:rPr lang="fi-FI" sz="2000" dirty="0" err="1" smtClean="0">
                <a:latin typeface="Cambria"/>
                <a:cs typeface="Cambria"/>
              </a:rPr>
              <a:t>projects</a:t>
            </a:r>
            <a:endParaRPr lang="fi-FI" sz="2000" dirty="0" smtClean="0">
              <a:latin typeface="Cambria"/>
              <a:cs typeface="Cambria"/>
            </a:endParaRPr>
          </a:p>
          <a:p>
            <a:pPr>
              <a:defRPr/>
            </a:pPr>
            <a:r>
              <a:rPr lang="fi-FI" sz="2000" dirty="0">
                <a:latin typeface="Cambria"/>
                <a:cs typeface="Cambria"/>
              </a:rPr>
              <a:t> </a:t>
            </a:r>
            <a:r>
              <a:rPr lang="fi-FI" sz="2000" dirty="0" smtClean="0">
                <a:latin typeface="Cambria"/>
                <a:cs typeface="Cambria"/>
              </a:rPr>
              <a:t>    - Focus </a:t>
            </a:r>
            <a:r>
              <a:rPr lang="fi-FI" sz="2000" dirty="0" err="1">
                <a:latin typeface="Cambria"/>
                <a:cs typeface="Cambria"/>
              </a:rPr>
              <a:t>group</a:t>
            </a:r>
            <a:r>
              <a:rPr lang="fi-FI" sz="2000" dirty="0">
                <a:latin typeface="Cambria"/>
                <a:cs typeface="Cambria"/>
              </a:rPr>
              <a:t> </a:t>
            </a:r>
            <a:r>
              <a:rPr lang="fi-FI" sz="2000" dirty="0" err="1">
                <a:latin typeface="Cambria"/>
                <a:cs typeface="Cambria"/>
              </a:rPr>
              <a:t>dicussions</a:t>
            </a:r>
            <a:endParaRPr lang="fi-FI" sz="2000" dirty="0">
              <a:latin typeface="Cambria"/>
              <a:cs typeface="Cambria"/>
            </a:endParaRPr>
          </a:p>
          <a:p>
            <a:pPr>
              <a:defRPr/>
            </a:pPr>
            <a:r>
              <a:rPr lang="fi-FI" sz="2000" dirty="0" smtClean="0">
                <a:latin typeface="Cambria"/>
                <a:cs typeface="Cambria"/>
              </a:rPr>
              <a:t>     </a:t>
            </a:r>
            <a:r>
              <a:rPr lang="fi-FI" sz="2000" dirty="0">
                <a:latin typeface="Cambria"/>
                <a:cs typeface="Cambria"/>
              </a:rPr>
              <a:t>- </a:t>
            </a:r>
            <a:r>
              <a:rPr lang="fi-FI" sz="2000" dirty="0" err="1">
                <a:latin typeface="Cambria"/>
                <a:cs typeface="Cambria"/>
              </a:rPr>
              <a:t>literature</a:t>
            </a:r>
            <a:r>
              <a:rPr lang="fi-FI" sz="2000" dirty="0">
                <a:latin typeface="Cambria"/>
                <a:cs typeface="Cambria"/>
              </a:rPr>
              <a:t> and </a:t>
            </a:r>
            <a:r>
              <a:rPr lang="fi-FI" sz="2000" dirty="0" err="1">
                <a:latin typeface="Cambria"/>
                <a:cs typeface="Cambria"/>
              </a:rPr>
              <a:t>unpublished</a:t>
            </a:r>
            <a:r>
              <a:rPr lang="fi-FI" sz="2000" dirty="0">
                <a:latin typeface="Cambria"/>
                <a:cs typeface="Cambria"/>
              </a:rPr>
              <a:t> </a:t>
            </a:r>
            <a:r>
              <a:rPr lang="fi-FI" sz="2000" dirty="0" err="1">
                <a:latin typeface="Cambria"/>
                <a:cs typeface="Cambria"/>
              </a:rPr>
              <a:t>report</a:t>
            </a:r>
            <a:r>
              <a:rPr lang="fi-FI" sz="2000" dirty="0">
                <a:latin typeface="Cambria"/>
                <a:cs typeface="Cambria"/>
              </a:rPr>
              <a:t> </a:t>
            </a:r>
            <a:r>
              <a:rPr lang="fi-FI" sz="2000" dirty="0" err="1">
                <a:latin typeface="Cambria"/>
                <a:cs typeface="Cambria"/>
              </a:rPr>
              <a:t>reviews</a:t>
            </a:r>
            <a:endParaRPr lang="fi-FI" sz="2000" dirty="0">
              <a:latin typeface="Cambria"/>
              <a:cs typeface="Cambria"/>
            </a:endParaRPr>
          </a:p>
          <a:p>
            <a:pPr marL="342900" indent="-342900">
              <a:buFont typeface="Arial"/>
              <a:buChar char="•"/>
              <a:defRPr/>
            </a:pPr>
            <a:endParaRPr lang="fi-FI" sz="2000" dirty="0">
              <a:latin typeface="Cambria"/>
              <a:cs typeface="Cambria"/>
            </a:endParaRPr>
          </a:p>
          <a:p>
            <a:pPr marL="342900" indent="-342900">
              <a:buFont typeface="Arial"/>
              <a:buChar char="•"/>
              <a:defRPr/>
            </a:pPr>
            <a:r>
              <a:rPr lang="fi-FI" sz="2000" dirty="0" err="1">
                <a:latin typeface="Cambria"/>
                <a:cs typeface="Cambria"/>
              </a:rPr>
              <a:t>Survey</a:t>
            </a:r>
            <a:r>
              <a:rPr lang="fi-FI" sz="2000" dirty="0">
                <a:latin typeface="Cambria"/>
                <a:cs typeface="Cambria"/>
              </a:rPr>
              <a:t> to </a:t>
            </a:r>
            <a:r>
              <a:rPr lang="fi-FI" sz="2000" dirty="0" err="1">
                <a:latin typeface="Cambria"/>
                <a:cs typeface="Cambria"/>
              </a:rPr>
              <a:t>Finnish</a:t>
            </a:r>
            <a:r>
              <a:rPr lang="fi-FI" sz="2000" dirty="0">
                <a:latin typeface="Cambria"/>
                <a:cs typeface="Cambria"/>
              </a:rPr>
              <a:t> WASH </a:t>
            </a:r>
            <a:r>
              <a:rPr lang="fi-FI" sz="2000" dirty="0" err="1">
                <a:latin typeface="Cambria"/>
                <a:cs typeface="Cambria"/>
              </a:rPr>
              <a:t>stakeholders</a:t>
            </a:r>
            <a:r>
              <a:rPr lang="fi-FI" sz="2000" dirty="0">
                <a:latin typeface="Cambria"/>
                <a:cs typeface="Cambria"/>
              </a:rPr>
              <a:t> (</a:t>
            </a:r>
            <a:r>
              <a:rPr lang="fi-FI" sz="2000" dirty="0" err="1">
                <a:latin typeface="Cambria"/>
                <a:cs typeface="Cambria"/>
              </a:rPr>
              <a:t>Spring</a:t>
            </a:r>
            <a:r>
              <a:rPr lang="fi-FI" sz="2000" dirty="0">
                <a:latin typeface="Cambria"/>
                <a:cs typeface="Cambria"/>
              </a:rPr>
              <a:t> 2015)</a:t>
            </a:r>
          </a:p>
          <a:p>
            <a:pPr marL="342900" indent="-342900">
              <a:buFont typeface="Arial"/>
              <a:buChar char="•"/>
              <a:defRPr/>
            </a:pPr>
            <a:endParaRPr lang="fi-FI" sz="2000" dirty="0">
              <a:latin typeface="Cambria"/>
              <a:cs typeface="Cambria"/>
            </a:endParaRPr>
          </a:p>
          <a:p>
            <a:pPr marL="342900" indent="-342900">
              <a:buFont typeface="Arial"/>
              <a:buChar char="•"/>
              <a:defRPr/>
            </a:pPr>
            <a:r>
              <a:rPr lang="fi-FI" sz="2000" dirty="0" err="1">
                <a:latin typeface="Cambria"/>
                <a:cs typeface="Cambria"/>
              </a:rPr>
              <a:t>Regular</a:t>
            </a:r>
            <a:r>
              <a:rPr lang="fi-FI" sz="2000" dirty="0">
                <a:latin typeface="Cambria"/>
                <a:cs typeface="Cambria"/>
              </a:rPr>
              <a:t> </a:t>
            </a:r>
            <a:r>
              <a:rPr lang="fi-FI" sz="2000" dirty="0" err="1">
                <a:latin typeface="Cambria"/>
                <a:cs typeface="Cambria"/>
              </a:rPr>
              <a:t>dialogue</a:t>
            </a:r>
            <a:r>
              <a:rPr lang="fi-FI" sz="2000" dirty="0">
                <a:latin typeface="Cambria"/>
                <a:cs typeface="Cambria"/>
              </a:rPr>
              <a:t> with </a:t>
            </a:r>
            <a:r>
              <a:rPr lang="fi-FI" sz="2000" dirty="0" err="1">
                <a:latin typeface="Cambria"/>
                <a:cs typeface="Cambria"/>
              </a:rPr>
              <a:t>relevant</a:t>
            </a:r>
            <a:r>
              <a:rPr lang="fi-FI" sz="2000" dirty="0">
                <a:latin typeface="Cambria"/>
                <a:cs typeface="Cambria"/>
              </a:rPr>
              <a:t> </a:t>
            </a:r>
            <a:r>
              <a:rPr lang="fi-FI" sz="2000" dirty="0" err="1">
                <a:latin typeface="Cambria"/>
                <a:cs typeface="Cambria"/>
              </a:rPr>
              <a:t>NGOs</a:t>
            </a:r>
            <a:r>
              <a:rPr lang="fi-FI" sz="2000" dirty="0">
                <a:latin typeface="Cambria"/>
                <a:cs typeface="Cambria"/>
              </a:rPr>
              <a:t> and </a:t>
            </a:r>
            <a:r>
              <a:rPr lang="fi-FI" sz="2000" dirty="0" err="1" smtClean="0">
                <a:latin typeface="Cambria"/>
                <a:cs typeface="Cambria"/>
              </a:rPr>
              <a:t>government</a:t>
            </a:r>
            <a:r>
              <a:rPr lang="fi-FI" sz="2000" dirty="0" smtClean="0">
                <a:latin typeface="Cambria"/>
                <a:cs typeface="Cambria"/>
              </a:rPr>
              <a:t> </a:t>
            </a:r>
            <a:r>
              <a:rPr lang="fi-FI" sz="2000" dirty="0" err="1" smtClean="0">
                <a:latin typeface="Cambria"/>
                <a:cs typeface="Cambria"/>
              </a:rPr>
              <a:t>authorities</a:t>
            </a:r>
            <a:r>
              <a:rPr lang="fi-FI" sz="2000" dirty="0" smtClean="0">
                <a:latin typeface="Cambria"/>
                <a:cs typeface="Cambria"/>
              </a:rPr>
              <a:t> </a:t>
            </a:r>
            <a:r>
              <a:rPr lang="fi-FI" sz="2000" dirty="0">
                <a:latin typeface="Cambria"/>
                <a:cs typeface="Cambria"/>
              </a:rPr>
              <a:t>(</a:t>
            </a:r>
            <a:r>
              <a:rPr lang="fi-FI" sz="2000" dirty="0" err="1">
                <a:latin typeface="Cambria"/>
                <a:cs typeface="Cambria"/>
              </a:rPr>
              <a:t>Continuous</a:t>
            </a:r>
            <a:r>
              <a:rPr lang="fi-FI" sz="2000" dirty="0">
                <a:latin typeface="Cambria"/>
                <a:cs typeface="Cambria"/>
              </a:rPr>
              <a:t>)</a:t>
            </a:r>
          </a:p>
          <a:p>
            <a:pPr marL="342900" indent="-342900">
              <a:buFont typeface="Arial"/>
              <a:buChar char="•"/>
              <a:defRPr/>
            </a:pPr>
            <a:endParaRPr lang="fi-FI" sz="2800" dirty="0">
              <a:latin typeface="Cambria"/>
              <a:cs typeface="Cambria"/>
            </a:endParaRPr>
          </a:p>
          <a:p>
            <a:pPr marL="342900" indent="-342900">
              <a:buFont typeface="Arial"/>
              <a:buChar char="•"/>
              <a:defRPr/>
            </a:pPr>
            <a:endParaRPr lang="fi-FI" sz="2800" dirty="0">
              <a:latin typeface="Cambria"/>
              <a:cs typeface="Cambri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tsikko 1"/>
          <p:cNvSpPr>
            <a:spLocks noGrp="1"/>
          </p:cNvSpPr>
          <p:nvPr>
            <p:ph type="title"/>
          </p:nvPr>
        </p:nvSpPr>
        <p:spPr>
          <a:xfrm>
            <a:off x="820465" y="608435"/>
            <a:ext cx="6694488" cy="1143000"/>
          </a:xfrm>
        </p:spPr>
        <p:txBody>
          <a:bodyPr>
            <a:normAutofit fontScale="90000"/>
          </a:bodyPr>
          <a:lstStyle/>
          <a:p>
            <a:pPr fontAlgn="auto">
              <a:spcAft>
                <a:spcPts val="0"/>
              </a:spcAft>
              <a:defRPr/>
            </a:pPr>
            <a:r>
              <a:rPr lang="fi-FI" sz="3200" b="1" dirty="0" err="1">
                <a:solidFill>
                  <a:schemeClr val="tx1">
                    <a:lumMod val="75000"/>
                    <a:lumOff val="25000"/>
                  </a:schemeClr>
                </a:solidFill>
                <a:latin typeface="Cambria" panose="02040503050406030204" pitchFamily="18" charset="0"/>
                <a:ea typeface="+mj-ea"/>
              </a:rPr>
              <a:t>Tanzania</a:t>
            </a:r>
            <a:r>
              <a:rPr lang="fi-FI" sz="3200" b="1" dirty="0">
                <a:solidFill>
                  <a:schemeClr val="tx1">
                    <a:lumMod val="75000"/>
                    <a:lumOff val="25000"/>
                  </a:schemeClr>
                </a:solidFill>
                <a:latin typeface="Cambria" panose="02040503050406030204" pitchFamily="18" charset="0"/>
                <a:ea typeface="+mj-ea"/>
              </a:rPr>
              <a:t>-Finland NGO WASH </a:t>
            </a:r>
            <a:r>
              <a:rPr lang="fi-FI" sz="3200" b="1" dirty="0" err="1">
                <a:solidFill>
                  <a:schemeClr val="tx1">
                    <a:lumMod val="75000"/>
                    <a:lumOff val="25000"/>
                  </a:schemeClr>
                </a:solidFill>
                <a:latin typeface="Cambria" panose="02040503050406030204" pitchFamily="18" charset="0"/>
                <a:ea typeface="+mj-ea"/>
              </a:rPr>
              <a:t>project</a:t>
            </a:r>
            <a:r>
              <a:rPr lang="fi-FI" sz="3200" dirty="0">
                <a:latin typeface="Cambria"/>
                <a:cs typeface="Cambria"/>
              </a:rPr>
              <a:t/>
            </a:r>
            <a:br>
              <a:rPr lang="fi-FI" sz="3200" dirty="0">
                <a:latin typeface="Cambria"/>
                <a:cs typeface="Cambria"/>
              </a:rPr>
            </a:br>
            <a:endParaRPr lang="fi-FI" altLang="fi-FI" sz="3200" b="1" dirty="0" smtClean="0">
              <a:solidFill>
                <a:schemeClr val="tx1">
                  <a:lumMod val="75000"/>
                  <a:lumOff val="25000"/>
                </a:schemeClr>
              </a:solidFill>
              <a:latin typeface="Cambria" panose="02040503050406030204" pitchFamily="18" charset="0"/>
              <a:ea typeface="+mj-ea"/>
            </a:endParaRPr>
          </a:p>
        </p:txBody>
      </p:sp>
      <p:sp>
        <p:nvSpPr>
          <p:cNvPr id="17411" name="Text Box 10"/>
          <p:cNvSpPr txBox="1">
            <a:spLocks noChangeArrowheads="1"/>
          </p:cNvSpPr>
          <p:nvPr/>
        </p:nvSpPr>
        <p:spPr bwMode="auto">
          <a:xfrm rot="-5400000">
            <a:off x="-267494" y="607219"/>
            <a:ext cx="12207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spcBef>
                <a:spcPct val="50000"/>
              </a:spcBef>
            </a:pPr>
            <a:r>
              <a:rPr lang="fi-FI" sz="1400" b="1">
                <a:solidFill>
                  <a:schemeClr val="bg1"/>
                </a:solidFill>
                <a:latin typeface="Calibri" charset="0"/>
                <a:cs typeface="Arial" charset="0"/>
              </a:rPr>
              <a:t>www.abilis.fi</a:t>
            </a:r>
          </a:p>
        </p:txBody>
      </p:sp>
      <p:sp>
        <p:nvSpPr>
          <p:cNvPr id="2" name="Tekstiruutu 1"/>
          <p:cNvSpPr txBox="1"/>
          <p:nvPr/>
        </p:nvSpPr>
        <p:spPr>
          <a:xfrm>
            <a:off x="-906623" y="1212826"/>
            <a:ext cx="3240857" cy="1077218"/>
          </a:xfrm>
          <a:prstGeom prst="rect">
            <a:avLst/>
          </a:prstGeom>
          <a:noFill/>
        </p:spPr>
        <p:txBody>
          <a:bodyPr wrap="square">
            <a:spAutoFit/>
          </a:bodyPr>
          <a:lstStyle/>
          <a:p>
            <a:pPr marL="342900" indent="-342900">
              <a:buFont typeface="Arial"/>
              <a:buChar char="•"/>
              <a:defRPr/>
            </a:pPr>
            <a:endParaRPr lang="fi-FI" sz="3200" dirty="0">
              <a:latin typeface="Cambria"/>
              <a:cs typeface="Cambria"/>
            </a:endParaRPr>
          </a:p>
          <a:p>
            <a:pPr>
              <a:defRPr/>
            </a:pPr>
            <a:endParaRPr lang="fi-FI" sz="3200" dirty="0">
              <a:latin typeface="Cambria"/>
              <a:cs typeface="Cambria"/>
            </a:endParaRPr>
          </a:p>
        </p:txBody>
      </p:sp>
      <p:pic>
        <p:nvPicPr>
          <p:cNvPr id="17413" name="Kuva 1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805" y="2060848"/>
            <a:ext cx="3672408" cy="3392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kstiruutu 2"/>
          <p:cNvSpPr txBox="1"/>
          <p:nvPr/>
        </p:nvSpPr>
        <p:spPr>
          <a:xfrm>
            <a:off x="4716016" y="1916832"/>
            <a:ext cx="3960440" cy="3416320"/>
          </a:xfrm>
          <a:prstGeom prst="rect">
            <a:avLst/>
          </a:prstGeom>
          <a:noFill/>
        </p:spPr>
        <p:txBody>
          <a:bodyPr wrap="square" rtlCol="0">
            <a:spAutoFit/>
          </a:bodyPr>
          <a:lstStyle/>
          <a:p>
            <a:r>
              <a:rPr lang="fi-FI" b="1" dirty="0" smtClean="0"/>
              <a:t>Dar es Salaam</a:t>
            </a:r>
          </a:p>
          <a:p>
            <a:endParaRPr lang="fi-FI" dirty="0" smtClean="0"/>
          </a:p>
          <a:p>
            <a:r>
              <a:rPr lang="fi-FI" dirty="0" err="1" smtClean="0"/>
              <a:t>Around</a:t>
            </a:r>
            <a:r>
              <a:rPr lang="fi-FI" dirty="0" smtClean="0"/>
              <a:t> 4,5 </a:t>
            </a:r>
            <a:r>
              <a:rPr lang="fi-FI" dirty="0" err="1" smtClean="0"/>
              <a:t>million</a:t>
            </a:r>
            <a:r>
              <a:rPr lang="fi-FI" dirty="0" smtClean="0"/>
              <a:t> </a:t>
            </a:r>
            <a:r>
              <a:rPr lang="fi-FI" dirty="0" err="1" smtClean="0"/>
              <a:t>people</a:t>
            </a:r>
            <a:r>
              <a:rPr lang="fi-FI" dirty="0" smtClean="0"/>
              <a:t>.</a:t>
            </a:r>
          </a:p>
          <a:p>
            <a:endParaRPr lang="fi-FI" dirty="0"/>
          </a:p>
          <a:p>
            <a:r>
              <a:rPr lang="en-US" dirty="0" smtClean="0"/>
              <a:t>Around </a:t>
            </a:r>
            <a:r>
              <a:rPr lang="en-US" dirty="0"/>
              <a:t>20% of the population has access to an improved sanitation facility, meaning a facility that is safe and cleanable. </a:t>
            </a:r>
            <a:endParaRPr lang="fi-FI"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116632"/>
            <a:ext cx="7543800" cy="1449387"/>
          </a:xfrm>
        </p:spPr>
        <p:txBody>
          <a:bodyPr>
            <a:normAutofit/>
          </a:bodyPr>
          <a:lstStyle/>
          <a:p>
            <a:r>
              <a:rPr lang="fi-FI" altLang="fi-FI" sz="4000" b="1" dirty="0" err="1">
                <a:solidFill>
                  <a:schemeClr val="tx1">
                    <a:lumMod val="75000"/>
                    <a:lumOff val="25000"/>
                  </a:schemeClr>
                </a:solidFill>
                <a:latin typeface="Cambria" panose="02040503050406030204" pitchFamily="18" charset="0"/>
              </a:rPr>
              <a:t>Invisible</a:t>
            </a:r>
            <a:r>
              <a:rPr lang="fi-FI" altLang="fi-FI" sz="4000" b="1" dirty="0">
                <a:solidFill>
                  <a:schemeClr val="tx1">
                    <a:lumMod val="75000"/>
                    <a:lumOff val="25000"/>
                  </a:schemeClr>
                </a:solidFill>
                <a:latin typeface="Cambria" panose="02040503050406030204" pitchFamily="18" charset="0"/>
              </a:rPr>
              <a:t> </a:t>
            </a:r>
            <a:r>
              <a:rPr lang="fi-FI" altLang="fi-FI" sz="4000" b="1" dirty="0" err="1">
                <a:solidFill>
                  <a:schemeClr val="tx1">
                    <a:lumMod val="75000"/>
                    <a:lumOff val="25000"/>
                  </a:schemeClr>
                </a:solidFill>
                <a:latin typeface="Cambria" panose="02040503050406030204" pitchFamily="18" charset="0"/>
              </a:rPr>
              <a:t>people</a:t>
            </a:r>
            <a:endParaRPr lang="fi-FI" sz="4000" dirty="0"/>
          </a:p>
        </p:txBody>
      </p:sp>
      <p:pic>
        <p:nvPicPr>
          <p:cNvPr id="4" name="Sisällön paikkamerkki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467544" y="1940496"/>
            <a:ext cx="3672407" cy="2448272"/>
          </a:xfrm>
        </p:spPr>
      </p:pic>
      <p:pic>
        <p:nvPicPr>
          <p:cNvPr id="6" name="Kuva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16016" y="1940496"/>
            <a:ext cx="3599892" cy="2399928"/>
          </a:xfrm>
          <a:prstGeom prst="rect">
            <a:avLst/>
          </a:prstGeom>
        </p:spPr>
      </p:pic>
      <p:pic>
        <p:nvPicPr>
          <p:cNvPr id="7" name="Kuva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43808" y="4221088"/>
            <a:ext cx="3096090" cy="2064060"/>
          </a:xfrm>
          <a:prstGeom prst="rect">
            <a:avLst/>
          </a:prstGeom>
        </p:spPr>
      </p:pic>
    </p:spTree>
    <p:extLst>
      <p:ext uri="{BB962C8B-B14F-4D97-AF65-F5344CB8AC3E}">
        <p14:creationId xmlns:p14="http://schemas.microsoft.com/office/powerpoint/2010/main" val="75281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1"/>
          <p:cNvSpPr>
            <a:spLocks noGrp="1"/>
          </p:cNvSpPr>
          <p:nvPr>
            <p:ph type="title"/>
          </p:nvPr>
        </p:nvSpPr>
        <p:spPr>
          <a:xfrm>
            <a:off x="755650" y="188913"/>
            <a:ext cx="6694488" cy="1143000"/>
          </a:xfrm>
        </p:spPr>
        <p:txBody>
          <a:bodyPr/>
          <a:lstStyle/>
          <a:p>
            <a:pPr fontAlgn="auto">
              <a:spcAft>
                <a:spcPts val="0"/>
              </a:spcAft>
              <a:defRPr/>
            </a:pPr>
            <a:r>
              <a:rPr lang="fi-FI" altLang="fi-FI" sz="3200" b="1" dirty="0" err="1" smtClean="0">
                <a:solidFill>
                  <a:schemeClr val="tx1">
                    <a:lumMod val="75000"/>
                    <a:lumOff val="25000"/>
                  </a:schemeClr>
                </a:solidFill>
                <a:latin typeface="Cambria" panose="02040503050406030204" pitchFamily="18" charset="0"/>
                <a:ea typeface="+mj-ea"/>
              </a:rPr>
              <a:t>Many</a:t>
            </a:r>
            <a:r>
              <a:rPr lang="fi-FI" altLang="fi-FI" sz="3200" b="1" dirty="0" smtClean="0">
                <a:solidFill>
                  <a:schemeClr val="tx1">
                    <a:lumMod val="75000"/>
                    <a:lumOff val="25000"/>
                  </a:schemeClr>
                </a:solidFill>
                <a:latin typeface="Cambria" panose="02040503050406030204" pitchFamily="18" charset="0"/>
                <a:ea typeface="+mj-ea"/>
              </a:rPr>
              <a:t> </a:t>
            </a:r>
            <a:r>
              <a:rPr lang="fi-FI" altLang="fi-FI" sz="3200" b="1" dirty="0" err="1" smtClean="0">
                <a:solidFill>
                  <a:schemeClr val="tx1">
                    <a:lumMod val="75000"/>
                    <a:lumOff val="25000"/>
                  </a:schemeClr>
                </a:solidFill>
                <a:latin typeface="Cambria" panose="02040503050406030204" pitchFamily="18" charset="0"/>
                <a:ea typeface="+mj-ea"/>
              </a:rPr>
              <a:t>root</a:t>
            </a:r>
            <a:r>
              <a:rPr lang="fi-FI" altLang="fi-FI" sz="3200" b="1" dirty="0" smtClean="0">
                <a:solidFill>
                  <a:schemeClr val="tx1">
                    <a:lumMod val="75000"/>
                    <a:lumOff val="25000"/>
                  </a:schemeClr>
                </a:solidFill>
                <a:latin typeface="Cambria" panose="02040503050406030204" pitchFamily="18" charset="0"/>
                <a:ea typeface="+mj-ea"/>
              </a:rPr>
              <a:t> </a:t>
            </a:r>
            <a:r>
              <a:rPr lang="fi-FI" altLang="fi-FI" sz="3200" b="1" dirty="0" err="1" smtClean="0">
                <a:solidFill>
                  <a:schemeClr val="tx1">
                    <a:lumMod val="75000"/>
                    <a:lumOff val="25000"/>
                  </a:schemeClr>
                </a:solidFill>
                <a:latin typeface="Cambria" panose="02040503050406030204" pitchFamily="18" charset="0"/>
                <a:ea typeface="+mj-ea"/>
              </a:rPr>
              <a:t>causes</a:t>
            </a:r>
            <a:r>
              <a:rPr lang="fi-FI" altLang="fi-FI" sz="3200" b="1" dirty="0" smtClean="0">
                <a:solidFill>
                  <a:schemeClr val="tx1">
                    <a:lumMod val="75000"/>
                    <a:lumOff val="25000"/>
                  </a:schemeClr>
                </a:solidFill>
                <a:latin typeface="Cambria" panose="02040503050406030204" pitchFamily="18" charset="0"/>
                <a:ea typeface="+mj-ea"/>
              </a:rPr>
              <a:t> </a:t>
            </a:r>
            <a:br>
              <a:rPr lang="fi-FI" altLang="fi-FI" sz="3200" b="1" dirty="0" smtClean="0">
                <a:solidFill>
                  <a:schemeClr val="tx1">
                    <a:lumMod val="75000"/>
                    <a:lumOff val="25000"/>
                  </a:schemeClr>
                </a:solidFill>
                <a:latin typeface="Cambria" panose="02040503050406030204" pitchFamily="18" charset="0"/>
                <a:ea typeface="+mj-ea"/>
              </a:rPr>
            </a:br>
            <a:r>
              <a:rPr lang="fi-FI" altLang="fi-FI" sz="3200" b="1" dirty="0" smtClean="0">
                <a:solidFill>
                  <a:schemeClr val="tx1">
                    <a:lumMod val="75000"/>
                    <a:lumOff val="25000"/>
                  </a:schemeClr>
                </a:solidFill>
                <a:latin typeface="Cambria" panose="02040503050406030204" pitchFamily="18" charset="0"/>
                <a:ea typeface="+mj-ea"/>
              </a:rPr>
              <a:t>for </a:t>
            </a:r>
            <a:r>
              <a:rPr lang="fi-FI" altLang="fi-FI" sz="3200" b="1" dirty="0" err="1" smtClean="0">
                <a:solidFill>
                  <a:schemeClr val="tx1">
                    <a:lumMod val="75000"/>
                    <a:lumOff val="25000"/>
                  </a:schemeClr>
                </a:solidFill>
                <a:latin typeface="Cambria" panose="02040503050406030204" pitchFamily="18" charset="0"/>
                <a:ea typeface="+mj-ea"/>
              </a:rPr>
              <a:t>the</a:t>
            </a:r>
            <a:r>
              <a:rPr lang="fi-FI" altLang="fi-FI" sz="3200" b="1" dirty="0" smtClean="0">
                <a:solidFill>
                  <a:schemeClr val="tx1">
                    <a:lumMod val="75000"/>
                    <a:lumOff val="25000"/>
                  </a:schemeClr>
                </a:solidFill>
                <a:latin typeface="Cambria" panose="02040503050406030204" pitchFamily="18" charset="0"/>
                <a:ea typeface="+mj-ea"/>
              </a:rPr>
              <a:t> </a:t>
            </a:r>
            <a:r>
              <a:rPr lang="fi-FI" altLang="fi-FI" sz="3200" b="1" dirty="0" err="1" smtClean="0">
                <a:solidFill>
                  <a:schemeClr val="tx1">
                    <a:lumMod val="75000"/>
                    <a:lumOff val="25000"/>
                  </a:schemeClr>
                </a:solidFill>
                <a:latin typeface="Cambria" panose="02040503050406030204" pitchFamily="18" charset="0"/>
                <a:ea typeface="+mj-ea"/>
              </a:rPr>
              <a:t>invisibility</a:t>
            </a:r>
            <a:endParaRPr lang="fi-FI" altLang="fi-FI" sz="3200" b="1" dirty="0" smtClean="0">
              <a:solidFill>
                <a:schemeClr val="tx1">
                  <a:lumMod val="75000"/>
                  <a:lumOff val="25000"/>
                </a:schemeClr>
              </a:solidFill>
              <a:latin typeface="Cambria" panose="02040503050406030204" pitchFamily="18" charset="0"/>
              <a:ea typeface="+mj-ea"/>
            </a:endParaRPr>
          </a:p>
        </p:txBody>
      </p:sp>
      <p:sp>
        <p:nvSpPr>
          <p:cNvPr id="19459" name="Text Box 10"/>
          <p:cNvSpPr txBox="1">
            <a:spLocks noChangeArrowheads="1"/>
          </p:cNvSpPr>
          <p:nvPr/>
        </p:nvSpPr>
        <p:spPr bwMode="auto">
          <a:xfrm rot="-5400000">
            <a:off x="-267494" y="607219"/>
            <a:ext cx="12207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spcBef>
                <a:spcPct val="50000"/>
              </a:spcBef>
            </a:pPr>
            <a:r>
              <a:rPr lang="fi-FI" sz="1400" b="1">
                <a:solidFill>
                  <a:schemeClr val="bg1"/>
                </a:solidFill>
                <a:latin typeface="Calibri" charset="0"/>
                <a:cs typeface="Arial" charset="0"/>
              </a:rPr>
              <a:t>www.abilis.fi</a:t>
            </a:r>
          </a:p>
        </p:txBody>
      </p:sp>
      <p:pic>
        <p:nvPicPr>
          <p:cNvPr id="19460" name="Kuva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56100" y="2349500"/>
            <a:ext cx="4319588" cy="287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kstiruutu 2"/>
          <p:cNvSpPr txBox="1"/>
          <p:nvPr/>
        </p:nvSpPr>
        <p:spPr>
          <a:xfrm>
            <a:off x="251520" y="2060575"/>
            <a:ext cx="3988693" cy="3908762"/>
          </a:xfrm>
          <a:prstGeom prst="rect">
            <a:avLst/>
          </a:prstGeom>
          <a:noFill/>
        </p:spPr>
        <p:txBody>
          <a:bodyPr wrap="square">
            <a:spAutoFit/>
          </a:bodyPr>
          <a:lstStyle/>
          <a:p>
            <a:pPr marL="342900" indent="-342900">
              <a:buFont typeface="Arial" panose="020B0604020202020204" pitchFamily="34" charset="0"/>
              <a:buChar char="•"/>
              <a:defRPr/>
            </a:pPr>
            <a:r>
              <a:rPr lang="en-US" sz="2800" dirty="0">
                <a:latin typeface="Cambria"/>
                <a:cs typeface="Cambria"/>
              </a:rPr>
              <a:t>Stigma</a:t>
            </a:r>
            <a:endParaRPr lang="fi-FI" sz="2800" dirty="0">
              <a:latin typeface="Cambria"/>
              <a:cs typeface="Cambria"/>
            </a:endParaRPr>
          </a:p>
          <a:p>
            <a:pPr marL="342900" indent="-342900">
              <a:buFont typeface="Arial" panose="020B0604020202020204" pitchFamily="34" charset="0"/>
              <a:buChar char="•"/>
              <a:defRPr/>
            </a:pPr>
            <a:r>
              <a:rPr lang="en-US" sz="2800" dirty="0">
                <a:latin typeface="Cambria"/>
                <a:cs typeface="Cambria"/>
              </a:rPr>
              <a:t>Discrimination from community activities</a:t>
            </a:r>
            <a:endParaRPr lang="fi-FI" sz="2800" dirty="0">
              <a:latin typeface="Cambria"/>
              <a:cs typeface="Cambria"/>
            </a:endParaRPr>
          </a:p>
          <a:p>
            <a:pPr marL="342900" indent="-342900">
              <a:buFont typeface="Arial" panose="020B0604020202020204" pitchFamily="34" charset="0"/>
              <a:buChar char="•"/>
              <a:defRPr/>
            </a:pPr>
            <a:r>
              <a:rPr lang="en-US" sz="2800" dirty="0">
                <a:latin typeface="Cambria"/>
                <a:cs typeface="Cambria"/>
              </a:rPr>
              <a:t>Lack of knowledge/ignorance</a:t>
            </a:r>
            <a:endParaRPr lang="fi-FI" sz="2800" dirty="0">
              <a:latin typeface="Cambria"/>
              <a:cs typeface="Cambria"/>
            </a:endParaRPr>
          </a:p>
          <a:p>
            <a:pPr marL="342900" indent="-342900">
              <a:buFont typeface="Arial" panose="020B0604020202020204" pitchFamily="34" charset="0"/>
              <a:buChar char="•"/>
              <a:defRPr/>
            </a:pPr>
            <a:r>
              <a:rPr lang="en-US" sz="2800" dirty="0">
                <a:latin typeface="Cambria"/>
                <a:cs typeface="Cambria"/>
              </a:rPr>
              <a:t>No obligation of inclusion</a:t>
            </a:r>
            <a:endParaRPr lang="fi-FI" sz="2800" dirty="0">
              <a:latin typeface="Cambria"/>
              <a:cs typeface="Cambria"/>
            </a:endParaRPr>
          </a:p>
          <a:p>
            <a:pPr marL="342900" indent="-342900">
              <a:buFont typeface="Arial" panose="020B0604020202020204" pitchFamily="34" charset="0"/>
              <a:buChar char="•"/>
              <a:defRPr/>
            </a:pPr>
            <a:r>
              <a:rPr lang="en-US" sz="2800" dirty="0">
                <a:latin typeface="Cambria"/>
                <a:cs typeface="Cambria"/>
              </a:rPr>
              <a:t>Natural environment</a:t>
            </a:r>
            <a:endParaRPr lang="fi-FI" sz="2800" dirty="0">
              <a:latin typeface="Cambria"/>
              <a:cs typeface="Cambria"/>
            </a:endParaRPr>
          </a:p>
          <a:p>
            <a:pPr>
              <a:defRPr/>
            </a:pPr>
            <a:endParaRPr lang="fi-FI" dirty="0">
              <a:latin typeface="Times New Roman" panose="02020603050405020304" pitchFamily="18" charset="0"/>
              <a:ea typeface="MS PGothic" panose="020B0600070205080204" pitchFamily="34" charset="-128"/>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tro">
  <a:themeElements>
    <a:clrScheme name="Retr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18647</TotalTime>
  <Words>928</Words>
  <Application>Microsoft Office PowerPoint</Application>
  <PresentationFormat>Näytössä katseltava diaesitys (4:3)</PresentationFormat>
  <Paragraphs>158</Paragraphs>
  <Slides>13</Slides>
  <Notes>11</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13</vt:i4>
      </vt:variant>
    </vt:vector>
  </HeadingPairs>
  <TitlesOfParts>
    <vt:vector size="22" baseType="lpstr">
      <vt:lpstr>ＭＳ Ｐゴシック</vt:lpstr>
      <vt:lpstr>ＭＳ Ｐゴシック</vt:lpstr>
      <vt:lpstr>Arial</vt:lpstr>
      <vt:lpstr>Calibri</vt:lpstr>
      <vt:lpstr>Calibri Light</vt:lpstr>
      <vt:lpstr>Cambria</vt:lpstr>
      <vt:lpstr>Times New Roman</vt:lpstr>
      <vt:lpstr>Wingdings</vt:lpstr>
      <vt:lpstr>Retro</vt:lpstr>
      <vt:lpstr>Realizing self-determination rights of people with disabilities through development practice  A case study on the water and sanitation sector in Tanzania   4.9.2015 Helsinki, Finland  Nathaly Guzman  </vt:lpstr>
      <vt:lpstr>Content</vt:lpstr>
      <vt:lpstr>Background</vt:lpstr>
      <vt:lpstr>Theoretical Frameworks</vt:lpstr>
      <vt:lpstr>Research questions</vt:lpstr>
      <vt:lpstr>Methodology</vt:lpstr>
      <vt:lpstr>Tanzania-Finland NGO WASH project </vt:lpstr>
      <vt:lpstr>Invisible people</vt:lpstr>
      <vt:lpstr>Many root causes  for the invisibility</vt:lpstr>
      <vt:lpstr>Experiences of persons with disabilities</vt:lpstr>
      <vt:lpstr>Action Research</vt:lpstr>
      <vt:lpstr>Future Fieldwork</vt:lpstr>
      <vt:lpstr>THANK YOU!</vt:lpstr>
    </vt:vector>
  </TitlesOfParts>
  <Company>Åbo Akademi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Non-discrimination under general human rights treaties</dc:title>
  <dc:creator>Martin Scheinin</dc:creator>
  <cp:lastModifiedBy>Asus pl300</cp:lastModifiedBy>
  <cp:revision>623</cp:revision>
  <dcterms:created xsi:type="dcterms:W3CDTF">2009-11-10T13:52:24Z</dcterms:created>
  <dcterms:modified xsi:type="dcterms:W3CDTF">2015-09-03T19:08:12Z</dcterms:modified>
</cp:coreProperties>
</file>